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311" r:id="rId13"/>
    <p:sldId id="268" r:id="rId14"/>
    <p:sldId id="269" r:id="rId15"/>
    <p:sldId id="298" r:id="rId16"/>
    <p:sldId id="299" r:id="rId17"/>
    <p:sldId id="274" r:id="rId18"/>
    <p:sldId id="275" r:id="rId19"/>
    <p:sldId id="276" r:id="rId20"/>
    <p:sldId id="277" r:id="rId21"/>
    <p:sldId id="278" r:id="rId22"/>
    <p:sldId id="279" r:id="rId23"/>
    <p:sldId id="280" r:id="rId24"/>
    <p:sldId id="30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301" r:id="rId43"/>
    <p:sldId id="302" r:id="rId44"/>
    <p:sldId id="303" r:id="rId45"/>
    <p:sldId id="304" r:id="rId46"/>
    <p:sldId id="305" r:id="rId47"/>
    <p:sldId id="306" r:id="rId48"/>
    <p:sldId id="307" r:id="rId49"/>
    <p:sldId id="308" r:id="rId50"/>
    <p:sldId id="309" r:id="rId51"/>
    <p:sldId id="310"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112" d="100"/>
          <a:sy n="112" d="100"/>
        </p:scale>
        <p:origin x="-48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printerSettings" Target="printerSettings/printerSettings1.bin"/><Relationship Id="rId66" Type="http://schemas.openxmlformats.org/officeDocument/2006/relationships/presProps" Target="presProps.xml"/><Relationship Id="rId67" Type="http://schemas.openxmlformats.org/officeDocument/2006/relationships/viewProps" Target="viewProps.xml"/><Relationship Id="rId68" Type="http://schemas.openxmlformats.org/officeDocument/2006/relationships/theme" Target="theme/theme1.xml"/><Relationship Id="rId69"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22/6/18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Editar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22/6/18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22/6/18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AAE6160-B449-403E-8DCC-A69D48E9DB26}" type="datetimeFigureOut">
              <a:rPr lang="es-CR" smtClean="0"/>
              <a:t>22/6/18</a:t>
            </a:fld>
            <a:endParaRPr lang="es-CR" dirty="0"/>
          </a:p>
        </p:txBody>
      </p:sp>
      <p:sp>
        <p:nvSpPr>
          <p:cNvPr id="5" name="Footer Placeholder 4"/>
          <p:cNvSpPr>
            <a:spLocks noGrp="1"/>
          </p:cNvSpPr>
          <p:nvPr>
            <p:ph type="ftr" sz="quarter" idx="11"/>
          </p:nvPr>
        </p:nvSpPr>
        <p:spPr/>
        <p:txBody>
          <a:bodyPr/>
          <a:lstStyle/>
          <a:p>
            <a:endParaRPr lang="es-CR"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8C410EB-A224-4A6F-B99A-8E57AD12E1B8}" type="slidenum">
              <a:rPr lang="es-CR" smtClean="0"/>
              <a:t>‹Nr.›</a:t>
            </a:fld>
            <a:endParaRPr lang="es-CR" dirty="0"/>
          </a:p>
        </p:txBody>
      </p:sp>
    </p:spTree>
    <p:extLst>
      <p:ext uri="{BB962C8B-B14F-4D97-AF65-F5344CB8AC3E}">
        <p14:creationId xmlns:p14="http://schemas.microsoft.com/office/powerpoint/2010/main" val="289951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796027F-7875-4030-9381-8BD8C4F21935}" type="datetimeFigureOut">
              <a:rPr lang="en-US" dirty="0"/>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22/6/18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22/6/18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22/6/18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22/6/18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22/6/18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2.png"/><Relationship Id="rId21" Type="http://schemas.openxmlformats.org/officeDocument/2006/relationships/image" Target="../media/image3.png"/><Relationship Id="rId22" Type="http://schemas.openxmlformats.org/officeDocument/2006/relationships/image" Target="../media/image4.png"/><Relationship Id="rId23"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22/6/18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 id="2147483671" r:id="rId18"/>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eolaso@yahoo.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4B41A2A-B25A-4909-BCB8-E06F3E404DBF}"/>
              </a:ext>
            </a:extLst>
          </p:cNvPr>
          <p:cNvSpPr>
            <a:spLocks noGrp="1"/>
          </p:cNvSpPr>
          <p:nvPr>
            <p:ph type="ctrTitle"/>
          </p:nvPr>
        </p:nvSpPr>
        <p:spPr/>
        <p:txBody>
          <a:bodyPr/>
          <a:lstStyle/>
          <a:p>
            <a:pPr algn="just"/>
            <a:r>
              <a:rPr lang="es-CR" sz="5400" dirty="0"/>
              <a:t>PROTECCIÓN EN FUEROS ESPECIALES Y TUTELA DEL DEBIDO PROCESO</a:t>
            </a:r>
          </a:p>
        </p:txBody>
      </p:sp>
      <p:sp>
        <p:nvSpPr>
          <p:cNvPr id="3" name="Subtítulo 2">
            <a:extLst>
              <a:ext uri="{FF2B5EF4-FFF2-40B4-BE49-F238E27FC236}">
                <a16:creationId xmlns:a16="http://schemas.microsoft.com/office/drawing/2014/main" xmlns="" id="{AFBCA4D0-E935-4DCB-97E9-4E3CF5FDE496}"/>
              </a:ext>
            </a:extLst>
          </p:cNvPr>
          <p:cNvSpPr>
            <a:spLocks noGrp="1"/>
          </p:cNvSpPr>
          <p:nvPr>
            <p:ph type="subTitle" idx="1"/>
          </p:nvPr>
        </p:nvSpPr>
        <p:spPr/>
        <p:txBody>
          <a:bodyPr>
            <a:normAutofit fontScale="70000" lnSpcReduction="20000"/>
          </a:bodyPr>
          <a:lstStyle/>
          <a:p>
            <a:pPr algn="ctr"/>
            <a:r>
              <a:rPr lang="es-CR" dirty="0"/>
              <a:t>ANALIZADOS CON VOTOS DE LA SALA SEGUNDA</a:t>
            </a:r>
          </a:p>
          <a:p>
            <a:pPr algn="ctr"/>
            <a:r>
              <a:rPr lang="es-CR" dirty="0"/>
              <a:t>JORGE OLASO ÁLVAREZ</a:t>
            </a:r>
          </a:p>
          <a:p>
            <a:pPr algn="ctr"/>
            <a:r>
              <a:rPr lang="es-CR" dirty="0"/>
              <a:t>JORGE MARIO SOTO </a:t>
            </a:r>
            <a:r>
              <a:rPr lang="es-CR"/>
              <a:t>Alvarez</a:t>
            </a:r>
            <a:endParaRPr lang="es-CR" dirty="0"/>
          </a:p>
        </p:txBody>
      </p:sp>
    </p:spTree>
    <p:extLst>
      <p:ext uri="{BB962C8B-B14F-4D97-AF65-F5344CB8AC3E}">
        <p14:creationId xmlns:p14="http://schemas.microsoft.com/office/powerpoint/2010/main" val="2351525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464E4C-ED80-439E-BC45-87CBB2B5090C}"/>
              </a:ext>
            </a:extLst>
          </p:cNvPr>
          <p:cNvSpPr>
            <a:spLocks noGrp="1"/>
          </p:cNvSpPr>
          <p:nvPr>
            <p:ph type="ctrTitle"/>
          </p:nvPr>
        </p:nvSpPr>
        <p:spPr/>
        <p:txBody>
          <a:bodyPr/>
          <a:lstStyle/>
          <a:p>
            <a:r>
              <a:rPr lang="es-CR" dirty="0"/>
              <a:t>DISCRIMINACIÓN</a:t>
            </a:r>
          </a:p>
        </p:txBody>
      </p:sp>
      <p:sp>
        <p:nvSpPr>
          <p:cNvPr id="3" name="Subtitle 2">
            <a:extLst>
              <a:ext uri="{FF2B5EF4-FFF2-40B4-BE49-F238E27FC236}">
                <a16:creationId xmlns:a16="http://schemas.microsoft.com/office/drawing/2014/main" xmlns="" id="{269F2E93-B7F9-4BBC-AB54-F19ECBD3CB94}"/>
              </a:ext>
            </a:extLst>
          </p:cNvPr>
          <p:cNvSpPr>
            <a:spLocks noGrp="1"/>
          </p:cNvSpPr>
          <p:nvPr>
            <p:ph type="subTitle" idx="1"/>
          </p:nvPr>
        </p:nvSpPr>
        <p:spPr/>
        <p:txBody>
          <a:bodyPr/>
          <a:lstStyle/>
          <a:p>
            <a:endParaRPr lang="es-CR" dirty="0"/>
          </a:p>
        </p:txBody>
      </p:sp>
    </p:spTree>
    <p:extLst>
      <p:ext uri="{BB962C8B-B14F-4D97-AF65-F5344CB8AC3E}">
        <p14:creationId xmlns:p14="http://schemas.microsoft.com/office/powerpoint/2010/main" val="1819322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E8E1B8-E4F4-4DAA-9550-6A64ED692CCE}"/>
              </a:ext>
            </a:extLst>
          </p:cNvPr>
          <p:cNvSpPr>
            <a:spLocks noGrp="1"/>
          </p:cNvSpPr>
          <p:nvPr>
            <p:ph type="title"/>
          </p:nvPr>
        </p:nvSpPr>
        <p:spPr/>
        <p:txBody>
          <a:bodyPr/>
          <a:lstStyle/>
          <a:p>
            <a:pPr algn="ctr"/>
            <a:r>
              <a:rPr lang="es-CR" dirty="0"/>
              <a:t>PROHIBICIÓN DE DISCRIMINACIÓN</a:t>
            </a:r>
          </a:p>
        </p:txBody>
      </p:sp>
      <p:sp>
        <p:nvSpPr>
          <p:cNvPr id="3" name="Content Placeholder 2">
            <a:extLst>
              <a:ext uri="{FF2B5EF4-FFF2-40B4-BE49-F238E27FC236}">
                <a16:creationId xmlns:a16="http://schemas.microsoft.com/office/drawing/2014/main" xmlns="" id="{C12F7AF1-F852-4AF0-9E03-B429BF3AF93F}"/>
              </a:ext>
            </a:extLst>
          </p:cNvPr>
          <p:cNvSpPr>
            <a:spLocks noGrp="1"/>
          </p:cNvSpPr>
          <p:nvPr>
            <p:ph sz="half" idx="1"/>
          </p:nvPr>
        </p:nvSpPr>
        <p:spPr>
          <a:xfrm>
            <a:off x="693420" y="2354580"/>
            <a:ext cx="5286692" cy="4053840"/>
          </a:xfrm>
        </p:spPr>
        <p:txBody>
          <a:bodyPr>
            <a:normAutofit fontScale="25000" lnSpcReduction="20000"/>
          </a:bodyPr>
          <a:lstStyle/>
          <a:p>
            <a:r>
              <a:rPr lang="es-ES" sz="4000" dirty="0">
                <a:latin typeface="Times New Roman" panose="02020603050405020304" pitchFamily="18" charset="0"/>
                <a:cs typeface="Times New Roman" panose="02020603050405020304" pitchFamily="18" charset="0"/>
              </a:rPr>
              <a:t>Esta prohibida toda discriminación en el trabajo por razones:</a:t>
            </a:r>
          </a:p>
          <a:p>
            <a:pPr lvl="1"/>
            <a:r>
              <a:rPr lang="es-ES" sz="4000" dirty="0">
                <a:latin typeface="Times New Roman" panose="02020603050405020304" pitchFamily="18" charset="0"/>
                <a:cs typeface="Times New Roman" panose="02020603050405020304" pitchFamily="18" charset="0"/>
              </a:rPr>
              <a:t>edad, </a:t>
            </a:r>
          </a:p>
          <a:p>
            <a:pPr lvl="1"/>
            <a:r>
              <a:rPr lang="es-ES" sz="4000" dirty="0">
                <a:latin typeface="Times New Roman" panose="02020603050405020304" pitchFamily="18" charset="0"/>
                <a:cs typeface="Times New Roman" panose="02020603050405020304" pitchFamily="18" charset="0"/>
              </a:rPr>
              <a:t>etnia, </a:t>
            </a:r>
          </a:p>
          <a:p>
            <a:pPr lvl="1"/>
            <a:r>
              <a:rPr lang="es-ES" sz="4000" dirty="0">
                <a:latin typeface="Times New Roman" panose="02020603050405020304" pitchFamily="18" charset="0"/>
                <a:cs typeface="Times New Roman" panose="02020603050405020304" pitchFamily="18" charset="0"/>
              </a:rPr>
              <a:t>sexo, </a:t>
            </a:r>
          </a:p>
          <a:p>
            <a:pPr lvl="1"/>
            <a:r>
              <a:rPr lang="es-ES" sz="4000" dirty="0">
                <a:latin typeface="Times New Roman" panose="02020603050405020304" pitchFamily="18" charset="0"/>
                <a:cs typeface="Times New Roman" panose="02020603050405020304" pitchFamily="18" charset="0"/>
              </a:rPr>
              <a:t>religión, </a:t>
            </a:r>
          </a:p>
          <a:p>
            <a:pPr lvl="1"/>
            <a:r>
              <a:rPr lang="es-ES" sz="4000" dirty="0">
                <a:latin typeface="Times New Roman" panose="02020603050405020304" pitchFamily="18" charset="0"/>
                <a:cs typeface="Times New Roman" panose="02020603050405020304" pitchFamily="18" charset="0"/>
              </a:rPr>
              <a:t>raza, </a:t>
            </a:r>
          </a:p>
          <a:p>
            <a:pPr lvl="1"/>
            <a:r>
              <a:rPr lang="es-ES" sz="4000" dirty="0">
                <a:latin typeface="Times New Roman" panose="02020603050405020304" pitchFamily="18" charset="0"/>
                <a:cs typeface="Times New Roman" panose="02020603050405020304" pitchFamily="18" charset="0"/>
              </a:rPr>
              <a:t>orientación sexual, </a:t>
            </a:r>
          </a:p>
          <a:p>
            <a:pPr lvl="1"/>
            <a:r>
              <a:rPr lang="es-ES" sz="4000" dirty="0">
                <a:latin typeface="Times New Roman" panose="02020603050405020304" pitchFamily="18" charset="0"/>
                <a:cs typeface="Times New Roman" panose="02020603050405020304" pitchFamily="18" charset="0"/>
              </a:rPr>
              <a:t>estado civil, </a:t>
            </a:r>
          </a:p>
          <a:p>
            <a:pPr lvl="1"/>
            <a:r>
              <a:rPr lang="es-ES" sz="4000" dirty="0">
                <a:latin typeface="Times New Roman" panose="02020603050405020304" pitchFamily="18" charset="0"/>
                <a:cs typeface="Times New Roman" panose="02020603050405020304" pitchFamily="18" charset="0"/>
              </a:rPr>
              <a:t>opinión política, </a:t>
            </a:r>
          </a:p>
          <a:p>
            <a:pPr lvl="1"/>
            <a:r>
              <a:rPr lang="es-ES" sz="4000" dirty="0">
                <a:latin typeface="Times New Roman" panose="02020603050405020304" pitchFamily="18" charset="0"/>
                <a:cs typeface="Times New Roman" panose="02020603050405020304" pitchFamily="18" charset="0"/>
              </a:rPr>
              <a:t>ascendencia nacional, </a:t>
            </a:r>
          </a:p>
          <a:p>
            <a:pPr lvl="1"/>
            <a:r>
              <a:rPr lang="es-ES" sz="4000" dirty="0">
                <a:latin typeface="Times New Roman" panose="02020603050405020304" pitchFamily="18" charset="0"/>
                <a:cs typeface="Times New Roman" panose="02020603050405020304" pitchFamily="18" charset="0"/>
              </a:rPr>
              <a:t>origen social, </a:t>
            </a:r>
          </a:p>
          <a:p>
            <a:pPr lvl="1"/>
            <a:r>
              <a:rPr lang="es-ES" sz="4000" dirty="0">
                <a:latin typeface="Times New Roman" panose="02020603050405020304" pitchFamily="18" charset="0"/>
                <a:cs typeface="Times New Roman" panose="02020603050405020304" pitchFamily="18" charset="0"/>
              </a:rPr>
              <a:t>filiación, </a:t>
            </a:r>
          </a:p>
          <a:p>
            <a:pPr lvl="1"/>
            <a:r>
              <a:rPr lang="es-ES" sz="4000" dirty="0">
                <a:latin typeface="Times New Roman" panose="02020603050405020304" pitchFamily="18" charset="0"/>
                <a:cs typeface="Times New Roman" panose="02020603050405020304" pitchFamily="18" charset="0"/>
              </a:rPr>
              <a:t>discapacidad, </a:t>
            </a:r>
          </a:p>
          <a:p>
            <a:pPr lvl="1"/>
            <a:r>
              <a:rPr lang="es-ES" sz="4000" dirty="0">
                <a:latin typeface="Times New Roman" panose="02020603050405020304" pitchFamily="18" charset="0"/>
                <a:cs typeface="Times New Roman" panose="02020603050405020304" pitchFamily="18" charset="0"/>
              </a:rPr>
              <a:t>afiliación sindical, </a:t>
            </a:r>
          </a:p>
          <a:p>
            <a:pPr lvl="1"/>
            <a:r>
              <a:rPr lang="es-ES" sz="4000" dirty="0">
                <a:latin typeface="Times New Roman" panose="02020603050405020304" pitchFamily="18" charset="0"/>
                <a:cs typeface="Times New Roman" panose="02020603050405020304" pitchFamily="18" charset="0"/>
              </a:rPr>
              <a:t>situación económica </a:t>
            </a:r>
          </a:p>
          <a:p>
            <a:pPr lvl="1"/>
            <a:r>
              <a:rPr lang="es-ES" sz="4000" dirty="0">
                <a:latin typeface="Times New Roman" panose="02020603050405020304" pitchFamily="18" charset="0"/>
                <a:cs typeface="Times New Roman" panose="02020603050405020304" pitchFamily="18" charset="0"/>
              </a:rPr>
              <a:t>o cualquier otra forma análoga de discriminación. </a:t>
            </a:r>
            <a:endParaRPr lang="es-CR" sz="4000" dirty="0">
              <a:latin typeface="Times New Roman" panose="02020603050405020304" pitchFamily="18" charset="0"/>
              <a:cs typeface="Times New Roman" panose="02020603050405020304" pitchFamily="18" charset="0"/>
            </a:endParaRPr>
          </a:p>
          <a:p>
            <a:endParaRPr lang="es-CR" dirty="0"/>
          </a:p>
        </p:txBody>
      </p:sp>
      <p:sp>
        <p:nvSpPr>
          <p:cNvPr id="4" name="Content Placeholder 3">
            <a:extLst>
              <a:ext uri="{FF2B5EF4-FFF2-40B4-BE49-F238E27FC236}">
                <a16:creationId xmlns:a16="http://schemas.microsoft.com/office/drawing/2014/main" xmlns="" id="{8F3C9255-D85E-4741-A5FC-9161F820BB38}"/>
              </a:ext>
            </a:extLst>
          </p:cNvPr>
          <p:cNvSpPr>
            <a:spLocks noGrp="1"/>
          </p:cNvSpPr>
          <p:nvPr>
            <p:ph sz="half" idx="2"/>
          </p:nvPr>
        </p:nvSpPr>
        <p:spPr>
          <a:xfrm>
            <a:off x="6208712" y="2354580"/>
            <a:ext cx="4825159" cy="3909060"/>
          </a:xfrm>
        </p:spPr>
        <p:txBody>
          <a:bodyPr>
            <a:normAutofit fontScale="77500" lnSpcReduction="20000"/>
          </a:bodyPr>
          <a:lstStyle/>
          <a:p>
            <a:r>
              <a:rPr lang="es-ES" dirty="0"/>
              <a:t>Significa que</a:t>
            </a:r>
          </a:p>
          <a:p>
            <a:pPr lvl="1"/>
            <a:r>
              <a:rPr lang="es-ES" dirty="0"/>
              <a:t>Todas las personas que desempeñen en iguales condiciones un trabajo igual gozarán de los mismos derechos, en cuanto a jornada laboral y </a:t>
            </a:r>
            <a:r>
              <a:rPr lang="es-CR" dirty="0"/>
              <a:t>salario</a:t>
            </a:r>
          </a:p>
          <a:p>
            <a:pPr lvl="1"/>
            <a:r>
              <a:rPr lang="es-ES" dirty="0"/>
              <a:t>Se prohíbe el despido </a:t>
            </a:r>
            <a:r>
              <a:rPr lang="es-CR" dirty="0"/>
              <a:t>discriminatorio (Es nulo y se puede reinstalar)</a:t>
            </a:r>
          </a:p>
          <a:p>
            <a:pPr lvl="1"/>
            <a:r>
              <a:rPr lang="es-ES" dirty="0"/>
              <a:t>Se prohíbe discriminar en los procesos de reclutamiento y selección de personal. (Causa de despido para persona encargada)</a:t>
            </a:r>
          </a:p>
          <a:p>
            <a:pPr lvl="1"/>
            <a:r>
              <a:rPr lang="es-ES" dirty="0"/>
              <a:t>Todo acto discriminatorio de la Administración Pública y las demás instituciones: nombramiento, despido, suspensión, traslado, permuta, ascenso o reconocimiento discriminatorio será anulable y los procedimientos de reclutamiento o selección de personal carecerán de eficacia en lo que sea discriminatorio. </a:t>
            </a:r>
            <a:endParaRPr lang="es-CR" dirty="0"/>
          </a:p>
          <a:p>
            <a:pPr lvl="1"/>
            <a:r>
              <a:rPr lang="es-ES" dirty="0"/>
              <a:t>Se puede hacer valer ante el juzgados de trabajo</a:t>
            </a:r>
          </a:p>
          <a:p>
            <a:pPr lvl="1"/>
            <a:endParaRPr lang="es-CR" dirty="0"/>
          </a:p>
        </p:txBody>
      </p:sp>
    </p:spTree>
    <p:extLst>
      <p:ext uri="{BB962C8B-B14F-4D97-AF65-F5344CB8AC3E}">
        <p14:creationId xmlns:p14="http://schemas.microsoft.com/office/powerpoint/2010/main" val="581516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9853FEE-B060-44D7-9F18-66F4A94D00AE}"/>
              </a:ext>
            </a:extLst>
          </p:cNvPr>
          <p:cNvSpPr>
            <a:spLocks noGrp="1"/>
          </p:cNvSpPr>
          <p:nvPr>
            <p:ph type="title"/>
          </p:nvPr>
        </p:nvSpPr>
        <p:spPr/>
        <p:txBody>
          <a:bodyPr/>
          <a:lstStyle/>
          <a:p>
            <a:pPr algn="ctr"/>
            <a:r>
              <a:rPr lang="es-CR" dirty="0"/>
              <a:t>VOTOS </a:t>
            </a:r>
          </a:p>
        </p:txBody>
      </p:sp>
      <p:sp>
        <p:nvSpPr>
          <p:cNvPr id="3" name="Marcador de contenido 2">
            <a:extLst>
              <a:ext uri="{FF2B5EF4-FFF2-40B4-BE49-F238E27FC236}">
                <a16:creationId xmlns:a16="http://schemas.microsoft.com/office/drawing/2014/main" xmlns="" id="{BBEA1103-B0AD-4E8F-AEC7-4118A2F24174}"/>
              </a:ext>
            </a:extLst>
          </p:cNvPr>
          <p:cNvSpPr>
            <a:spLocks noGrp="1"/>
          </p:cNvSpPr>
          <p:nvPr>
            <p:ph sz="half" idx="1"/>
          </p:nvPr>
        </p:nvSpPr>
        <p:spPr/>
        <p:txBody>
          <a:bodyPr/>
          <a:lstStyle/>
          <a:p>
            <a:r>
              <a:rPr lang="es-CR" dirty="0"/>
              <a:t>640-18 . Indirectamente se plantea como debido proceso.</a:t>
            </a:r>
          </a:p>
          <a:p>
            <a:endParaRPr lang="es-CR" dirty="0"/>
          </a:p>
          <a:p>
            <a:endParaRPr lang="es-CR" dirty="0"/>
          </a:p>
          <a:p>
            <a:r>
              <a:rPr lang="es-CR" dirty="0"/>
              <a:t>491-18. Por afiliación sindical.</a:t>
            </a:r>
          </a:p>
        </p:txBody>
      </p:sp>
      <p:sp>
        <p:nvSpPr>
          <p:cNvPr id="4" name="Marcador de contenido 3">
            <a:extLst>
              <a:ext uri="{FF2B5EF4-FFF2-40B4-BE49-F238E27FC236}">
                <a16:creationId xmlns:a16="http://schemas.microsoft.com/office/drawing/2014/main" xmlns="" id="{5D0008C7-30C4-40D6-8035-98FB5C120AF6}"/>
              </a:ext>
            </a:extLst>
          </p:cNvPr>
          <p:cNvSpPr>
            <a:spLocks noGrp="1"/>
          </p:cNvSpPr>
          <p:nvPr>
            <p:ph sz="half" idx="2"/>
          </p:nvPr>
        </p:nvSpPr>
        <p:spPr/>
        <p:txBody>
          <a:bodyPr/>
          <a:lstStyle/>
          <a:p>
            <a:r>
              <a:rPr lang="es-CR" dirty="0"/>
              <a:t>551-18. Indiscriminación por razones de salud. Se anulo el fallo.</a:t>
            </a:r>
          </a:p>
          <a:p>
            <a:endParaRPr lang="es-CR" dirty="0"/>
          </a:p>
          <a:p>
            <a:endParaRPr lang="es-CR" dirty="0"/>
          </a:p>
          <a:p>
            <a:r>
              <a:rPr lang="es-CR" dirty="0"/>
              <a:t>413-18. </a:t>
            </a:r>
            <a:r>
              <a:rPr lang="es-CR" dirty="0" err="1"/>
              <a:t>Discirminación</a:t>
            </a:r>
            <a:r>
              <a:rPr lang="es-CR" dirty="0"/>
              <a:t> por motivos de salud.</a:t>
            </a:r>
          </a:p>
        </p:txBody>
      </p:sp>
    </p:spTree>
    <p:extLst>
      <p:ext uri="{BB962C8B-B14F-4D97-AF65-F5344CB8AC3E}">
        <p14:creationId xmlns:p14="http://schemas.microsoft.com/office/powerpoint/2010/main" val="3224059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94EF0A-BD39-4945-B63F-C3B432DEE4FC}"/>
              </a:ext>
            </a:extLst>
          </p:cNvPr>
          <p:cNvSpPr>
            <a:spLocks noGrp="1"/>
          </p:cNvSpPr>
          <p:nvPr>
            <p:ph type="title"/>
          </p:nvPr>
        </p:nvSpPr>
        <p:spPr>
          <a:xfrm>
            <a:off x="1154954" y="808974"/>
            <a:ext cx="9291265" cy="1791101"/>
          </a:xfrm>
        </p:spPr>
        <p:txBody>
          <a:bodyPr/>
          <a:lstStyle/>
          <a:p>
            <a:r>
              <a:rPr lang="es-CR" sz="2800" b="1" dirty="0">
                <a:latin typeface="Times New Roman" panose="02020603050405020304" pitchFamily="18" charset="0"/>
                <a:cs typeface="Times New Roman" panose="02020603050405020304" pitchFamily="18" charset="0"/>
              </a:rPr>
              <a:t>Procesos en los que intervienen personas </a:t>
            </a:r>
            <a:r>
              <a:rPr lang="es-ES_tradnl" sz="2800" b="1" dirty="0">
                <a:latin typeface="Times New Roman" panose="02020603050405020304" pitchFamily="18" charset="0"/>
                <a:cs typeface="Times New Roman" panose="02020603050405020304" pitchFamily="18" charset="0"/>
              </a:rPr>
              <a:t>discapacidad o con dificultades de acceso a la justicia o de participación en los procesos (por encontrarse en estado de vulnerabilidad por cualquier causa)</a:t>
            </a:r>
            <a:endParaRPr lang="es-CR" sz="2800" dirty="0"/>
          </a:p>
        </p:txBody>
      </p:sp>
      <p:sp>
        <p:nvSpPr>
          <p:cNvPr id="3" name="Text Placeholder 2">
            <a:extLst>
              <a:ext uri="{FF2B5EF4-FFF2-40B4-BE49-F238E27FC236}">
                <a16:creationId xmlns:a16="http://schemas.microsoft.com/office/drawing/2014/main" xmlns="" id="{4DF223CE-2CCC-4815-8203-FAD4DC84C4F5}"/>
              </a:ext>
            </a:extLst>
          </p:cNvPr>
          <p:cNvSpPr>
            <a:spLocks noGrp="1"/>
          </p:cNvSpPr>
          <p:nvPr>
            <p:ph type="body" sz="half" idx="2"/>
          </p:nvPr>
        </p:nvSpPr>
        <p:spPr>
          <a:xfrm>
            <a:off x="1154954" y="3543300"/>
            <a:ext cx="8825659" cy="2857500"/>
          </a:xfrm>
        </p:spPr>
        <p:txBody>
          <a:bodyPr/>
          <a:lstStyle/>
          <a:p>
            <a:pPr algn="just"/>
            <a:r>
              <a:rPr lang="es-ES_tradnl" sz="2800" dirty="0">
                <a:latin typeface="Times New Roman" panose="02020603050405020304" pitchFamily="18" charset="0"/>
                <a:cs typeface="Times New Roman" panose="02020603050405020304" pitchFamily="18" charset="0"/>
              </a:rPr>
              <a:t>El Poder Judicial adoptará las medidas necesarias para proporcionarles:</a:t>
            </a:r>
          </a:p>
          <a:p>
            <a:pPr marL="457200" indent="-457200" algn="just">
              <a:buFont typeface="Arial" panose="020B0604020202020204" pitchFamily="34" charset="0"/>
              <a:buChar char="•"/>
            </a:pPr>
            <a:r>
              <a:rPr lang="es-ES_tradnl" sz="2800" dirty="0">
                <a:latin typeface="Times New Roman" panose="02020603050405020304" pitchFamily="18" charset="0"/>
                <a:cs typeface="Times New Roman" panose="02020603050405020304" pitchFamily="18" charset="0"/>
              </a:rPr>
              <a:t>	Las facilidades o el apoyo particular que requieran para el ejercicio de sus derechos en igualdad de condiciones</a:t>
            </a:r>
            <a:endParaRPr lang="es-CR" sz="2800" dirty="0">
              <a:latin typeface="Times New Roman" panose="02020603050405020304" pitchFamily="18" charset="0"/>
              <a:cs typeface="Times New Roman" panose="02020603050405020304" pitchFamily="18" charset="0"/>
            </a:endParaRPr>
          </a:p>
          <a:p>
            <a:endParaRPr lang="es-CR" dirty="0"/>
          </a:p>
        </p:txBody>
      </p:sp>
    </p:spTree>
    <p:extLst>
      <p:ext uri="{BB962C8B-B14F-4D97-AF65-F5344CB8AC3E}">
        <p14:creationId xmlns:p14="http://schemas.microsoft.com/office/powerpoint/2010/main" val="728246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xmlns="" id="{CA599669-10B5-46A8-95ED-95250F39F4DF}"/>
              </a:ext>
            </a:extLst>
          </p:cNvPr>
          <p:cNvSpPr>
            <a:spLocks noGrp="1"/>
          </p:cNvSpPr>
          <p:nvPr>
            <p:ph type="ctrTitle"/>
          </p:nvPr>
        </p:nvSpPr>
        <p:spPr/>
        <p:txBody>
          <a:bodyPr/>
          <a:lstStyle/>
          <a:p>
            <a:pPr algn="ctr"/>
            <a:r>
              <a:rPr lang="es-CR" dirty="0"/>
              <a:t>NORMAS PROCESALES Y JURISPRUDENCIA</a:t>
            </a:r>
          </a:p>
        </p:txBody>
      </p:sp>
      <p:sp>
        <p:nvSpPr>
          <p:cNvPr id="5" name="Subtítulo 4">
            <a:extLst>
              <a:ext uri="{FF2B5EF4-FFF2-40B4-BE49-F238E27FC236}">
                <a16:creationId xmlns:a16="http://schemas.microsoft.com/office/drawing/2014/main" xmlns="" id="{45725C08-C35E-4BF6-9D6B-451CA1F4849E}"/>
              </a:ext>
            </a:extLst>
          </p:cNvPr>
          <p:cNvSpPr>
            <a:spLocks noGrp="1"/>
          </p:cNvSpPr>
          <p:nvPr>
            <p:ph type="subTitle" idx="1"/>
          </p:nvPr>
        </p:nvSpPr>
        <p:spPr/>
        <p:txBody>
          <a:bodyPr/>
          <a:lstStyle/>
          <a:p>
            <a:endParaRPr lang="es-CR"/>
          </a:p>
        </p:txBody>
      </p:sp>
    </p:spTree>
    <p:extLst>
      <p:ext uri="{BB962C8B-B14F-4D97-AF65-F5344CB8AC3E}">
        <p14:creationId xmlns:p14="http://schemas.microsoft.com/office/powerpoint/2010/main" val="1180817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0C5973D-2F63-4661-82EA-5582923E85B9}"/>
              </a:ext>
            </a:extLst>
          </p:cNvPr>
          <p:cNvSpPr>
            <a:spLocks noGrp="1"/>
          </p:cNvSpPr>
          <p:nvPr>
            <p:ph type="title"/>
          </p:nvPr>
        </p:nvSpPr>
        <p:spPr/>
        <p:txBody>
          <a:bodyPr/>
          <a:lstStyle/>
          <a:p>
            <a:pPr algn="ctr"/>
            <a:r>
              <a:rPr lang="es-CR" dirty="0"/>
              <a:t>¿QUÉ SE TRAMITA EN ESTA VÍA?</a:t>
            </a:r>
          </a:p>
        </p:txBody>
      </p:sp>
      <p:sp>
        <p:nvSpPr>
          <p:cNvPr id="3" name="Marcador de contenido 2">
            <a:extLst>
              <a:ext uri="{FF2B5EF4-FFF2-40B4-BE49-F238E27FC236}">
                <a16:creationId xmlns:a16="http://schemas.microsoft.com/office/drawing/2014/main" xmlns="" id="{20268A84-89C7-43BB-8561-8A08746114FA}"/>
              </a:ext>
            </a:extLst>
          </p:cNvPr>
          <p:cNvSpPr>
            <a:spLocks noGrp="1"/>
          </p:cNvSpPr>
          <p:nvPr>
            <p:ph idx="1"/>
          </p:nvPr>
        </p:nvSpPr>
        <p:spPr/>
        <p:txBody>
          <a:bodyPr>
            <a:normAutofit/>
          </a:bodyPr>
          <a:lstStyle/>
          <a:p>
            <a:pPr algn="just"/>
            <a:r>
              <a:rPr lang="es-CR" sz="2400" b="1" dirty="0"/>
              <a:t>. ART. 540. Vía sumarísima.</a:t>
            </a:r>
            <a:endParaRPr lang="es-CR" sz="2400" dirty="0"/>
          </a:p>
          <a:p>
            <a:pPr algn="just"/>
            <a:r>
              <a:rPr lang="es-CR" sz="2400" b="1" dirty="0"/>
              <a:t>. Reclamo de personas trabajadoras del sector privado y público. </a:t>
            </a:r>
            <a:endParaRPr lang="es-CR" sz="2400" dirty="0"/>
          </a:p>
          <a:p>
            <a:pPr algn="just"/>
            <a:r>
              <a:rPr lang="es-CR" sz="2400" b="1" dirty="0"/>
              <a:t>. FUNDAMENTO. . Deben gozar estabilidad en su empleo.</a:t>
            </a:r>
            <a:endParaRPr lang="es-CR" sz="2400" dirty="0"/>
          </a:p>
          <a:p>
            <a:pPr algn="just"/>
            <a:r>
              <a:rPr lang="es-CR" sz="2400" b="1" dirty="0"/>
              <a:t>.  O de procedimientos especializados ante fueros especializados de protección o procedimientos a los que tienen derecho, por formalidades o autorizaciones previstas. </a:t>
            </a:r>
            <a:endParaRPr lang="es-CR" sz="2400" dirty="0"/>
          </a:p>
          <a:p>
            <a:endParaRPr lang="es-CR" dirty="0"/>
          </a:p>
        </p:txBody>
      </p:sp>
    </p:spTree>
    <p:extLst>
      <p:ext uri="{BB962C8B-B14F-4D97-AF65-F5344CB8AC3E}">
        <p14:creationId xmlns:p14="http://schemas.microsoft.com/office/powerpoint/2010/main" val="2373348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47E06CF-7B6D-46D0-A7DE-3CBC20C4CCB0}"/>
              </a:ext>
            </a:extLst>
          </p:cNvPr>
          <p:cNvSpPr>
            <a:spLocks noGrp="1"/>
          </p:cNvSpPr>
          <p:nvPr>
            <p:ph type="title"/>
          </p:nvPr>
        </p:nvSpPr>
        <p:spPr/>
        <p:txBody>
          <a:bodyPr/>
          <a:lstStyle/>
          <a:p>
            <a:pPr algn="ctr"/>
            <a:r>
              <a:rPr lang="es-CR" dirty="0"/>
              <a:t>SUPUESTOS CONCRETOS</a:t>
            </a:r>
          </a:p>
        </p:txBody>
      </p:sp>
      <p:sp>
        <p:nvSpPr>
          <p:cNvPr id="3" name="Marcador de contenido 2">
            <a:extLst>
              <a:ext uri="{FF2B5EF4-FFF2-40B4-BE49-F238E27FC236}">
                <a16:creationId xmlns:a16="http://schemas.microsoft.com/office/drawing/2014/main" xmlns="" id="{5B8A58E7-ECA6-428E-9A61-49D81AEC3FDA}"/>
              </a:ext>
            </a:extLst>
          </p:cNvPr>
          <p:cNvSpPr>
            <a:spLocks noGrp="1"/>
          </p:cNvSpPr>
          <p:nvPr>
            <p:ph idx="1"/>
          </p:nvPr>
        </p:nvSpPr>
        <p:spPr/>
        <p:txBody>
          <a:bodyPr>
            <a:normAutofit/>
          </a:bodyPr>
          <a:lstStyle/>
          <a:p>
            <a:pPr lvl="0" algn="just"/>
            <a:r>
              <a:rPr lang="es-CR" sz="2400" b="1" dirty="0"/>
              <a:t>1)  Personas servidoras en régimen de servicio civil (por procedimiento ante Tribunal Servicio Civil, previsto por el ordenamiento).</a:t>
            </a:r>
            <a:endParaRPr lang="es-CR" sz="2400" dirty="0"/>
          </a:p>
          <a:p>
            <a:pPr lvl="0" algn="just"/>
            <a:r>
              <a:rPr lang="es-CR" sz="2400" b="1" dirty="0"/>
              <a:t>2 ) Personas servidores del sector público para tutela del debido proceso o fuero semejante a que tiene derecho, de acuerdo al ordenamiento legal y constitucional. Conforme a la dependencia que corresponda. VOTO 641-18, 640-18. IMPORTANCIA SALA 2</a:t>
            </a:r>
            <a:endParaRPr lang="es-CR" sz="2400" dirty="0"/>
          </a:p>
          <a:p>
            <a:pPr lvl="0" algn="just"/>
            <a:r>
              <a:rPr lang="es-CR" sz="2400" b="1" dirty="0"/>
              <a:t>3) Mujeres en estado de embarazo o lactancia. Art. 94 CT. </a:t>
            </a:r>
            <a:endParaRPr lang="es-CR" sz="2400" dirty="0"/>
          </a:p>
          <a:p>
            <a:endParaRPr lang="es-CR" dirty="0"/>
          </a:p>
        </p:txBody>
      </p:sp>
    </p:spTree>
    <p:extLst>
      <p:ext uri="{BB962C8B-B14F-4D97-AF65-F5344CB8AC3E}">
        <p14:creationId xmlns:p14="http://schemas.microsoft.com/office/powerpoint/2010/main" val="3781553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8BEC55D-9599-4BF1-BC81-495E3D92923C}"/>
              </a:ext>
            </a:extLst>
          </p:cNvPr>
          <p:cNvSpPr>
            <a:spLocks noGrp="1"/>
          </p:cNvSpPr>
          <p:nvPr>
            <p:ph type="title"/>
          </p:nvPr>
        </p:nvSpPr>
        <p:spPr/>
        <p:txBody>
          <a:bodyPr/>
          <a:lstStyle/>
          <a:p>
            <a:pPr algn="ctr"/>
            <a:r>
              <a:rPr lang="es-CR" dirty="0"/>
              <a:t>Mas supuestos concretos…</a:t>
            </a:r>
          </a:p>
        </p:txBody>
      </p:sp>
      <p:sp>
        <p:nvSpPr>
          <p:cNvPr id="3" name="Marcador de contenido 2">
            <a:extLst>
              <a:ext uri="{FF2B5EF4-FFF2-40B4-BE49-F238E27FC236}">
                <a16:creationId xmlns:a16="http://schemas.microsoft.com/office/drawing/2014/main" xmlns="" id="{88511975-D5E6-46D5-B615-A15FB4EB4677}"/>
              </a:ext>
            </a:extLst>
          </p:cNvPr>
          <p:cNvSpPr>
            <a:spLocks noGrp="1"/>
          </p:cNvSpPr>
          <p:nvPr>
            <p:ph idx="1"/>
          </p:nvPr>
        </p:nvSpPr>
        <p:spPr/>
        <p:txBody>
          <a:bodyPr>
            <a:normAutofit/>
          </a:bodyPr>
          <a:lstStyle/>
          <a:p>
            <a:pPr algn="just"/>
            <a:r>
              <a:rPr lang="es-CR" sz="3200" b="1" dirty="0"/>
              <a:t>7) Personas trabajadoras que se ubican en el art. 620 CT. Pliego de peticiones en movimientos colectivos.</a:t>
            </a:r>
          </a:p>
          <a:p>
            <a:pPr lvl="0" algn="just"/>
            <a:r>
              <a:rPr lang="es-CR" sz="3200" b="1" dirty="0"/>
              <a:t>8) Fueros especiales establecidos por ley, normas especiales o instrumentos colectivos de trabajo. </a:t>
            </a:r>
            <a:endParaRPr lang="es-CR" sz="3200" dirty="0"/>
          </a:p>
          <a:p>
            <a:pPr algn="just"/>
            <a:endParaRPr lang="es-CR" sz="3200" dirty="0"/>
          </a:p>
          <a:p>
            <a:endParaRPr lang="es-CR" dirty="0"/>
          </a:p>
          <a:p>
            <a:endParaRPr lang="es-CR" dirty="0"/>
          </a:p>
        </p:txBody>
      </p:sp>
    </p:spTree>
    <p:extLst>
      <p:ext uri="{BB962C8B-B14F-4D97-AF65-F5344CB8AC3E}">
        <p14:creationId xmlns:p14="http://schemas.microsoft.com/office/powerpoint/2010/main" val="3443093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CCDC86E-FD63-44F7-9A4A-90D17E761E3E}"/>
              </a:ext>
            </a:extLst>
          </p:cNvPr>
          <p:cNvSpPr>
            <a:spLocks noGrp="1"/>
          </p:cNvSpPr>
          <p:nvPr>
            <p:ph type="title"/>
          </p:nvPr>
        </p:nvSpPr>
        <p:spPr/>
        <p:txBody>
          <a:bodyPr/>
          <a:lstStyle/>
          <a:p>
            <a:pPr algn="ctr"/>
            <a:r>
              <a:rPr lang="es-CR" dirty="0"/>
              <a:t>SUPUESTOS ABSTRACTOS…</a:t>
            </a:r>
          </a:p>
        </p:txBody>
      </p:sp>
      <p:sp>
        <p:nvSpPr>
          <p:cNvPr id="3" name="Marcador de contenido 2">
            <a:extLst>
              <a:ext uri="{FF2B5EF4-FFF2-40B4-BE49-F238E27FC236}">
                <a16:creationId xmlns:a16="http://schemas.microsoft.com/office/drawing/2014/main" xmlns="" id="{3D731B35-7C05-45F4-A086-675DE2CC1092}"/>
              </a:ext>
            </a:extLst>
          </p:cNvPr>
          <p:cNvSpPr>
            <a:spLocks noGrp="1"/>
          </p:cNvSpPr>
          <p:nvPr>
            <p:ph idx="1"/>
          </p:nvPr>
        </p:nvSpPr>
        <p:spPr/>
        <p:txBody>
          <a:bodyPr>
            <a:normAutofit/>
          </a:bodyPr>
          <a:lstStyle/>
          <a:p>
            <a:pPr algn="just"/>
            <a:r>
              <a:rPr lang="es-CR" sz="3600" b="1" dirty="0"/>
              <a:t>. DISCRIMINACIÓN POR CUALQUIER CAUSA. Que tenga lugar en el trabajo o con ocasión de él. Art. 46 CC.</a:t>
            </a:r>
          </a:p>
          <a:p>
            <a:pPr algn="just"/>
            <a:endParaRPr lang="es-CR" sz="3600" b="1" dirty="0"/>
          </a:p>
          <a:p>
            <a:pPr algn="just"/>
            <a:r>
              <a:rPr lang="es-CR" sz="3600" b="1" dirty="0"/>
              <a:t>-Reforma acumula aforamientos en incisos.</a:t>
            </a:r>
            <a:endParaRPr lang="es-CR" sz="3600" dirty="0"/>
          </a:p>
          <a:p>
            <a:pPr marL="0" indent="0" algn="just">
              <a:buNone/>
            </a:pPr>
            <a:endParaRPr lang="es-CR" sz="3600" dirty="0"/>
          </a:p>
          <a:p>
            <a:endParaRPr lang="es-CR" dirty="0"/>
          </a:p>
        </p:txBody>
      </p:sp>
    </p:spTree>
    <p:extLst>
      <p:ext uri="{BB962C8B-B14F-4D97-AF65-F5344CB8AC3E}">
        <p14:creationId xmlns:p14="http://schemas.microsoft.com/office/powerpoint/2010/main" val="165596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FEB5DA5-652A-407F-9BC4-AC3CFC6940AC}"/>
              </a:ext>
            </a:extLst>
          </p:cNvPr>
          <p:cNvSpPr>
            <a:spLocks noGrp="1"/>
          </p:cNvSpPr>
          <p:nvPr>
            <p:ph type="title"/>
          </p:nvPr>
        </p:nvSpPr>
        <p:spPr/>
        <p:txBody>
          <a:bodyPr>
            <a:normAutofit fontScale="90000"/>
          </a:bodyPr>
          <a:lstStyle/>
          <a:p>
            <a:pPr algn="ctr"/>
            <a:r>
              <a:rPr lang="es-CR" b="1" dirty="0"/>
              <a:t>LEGITIMACIÓN Y RELACIÓN CON EL DEBIDO PROCESO. ART. 541.</a:t>
            </a:r>
            <a:r>
              <a:rPr lang="es-CR" dirty="0"/>
              <a:t/>
            </a:r>
            <a:br>
              <a:rPr lang="es-CR" dirty="0"/>
            </a:br>
            <a:endParaRPr lang="es-CR" dirty="0"/>
          </a:p>
        </p:txBody>
      </p:sp>
      <p:sp>
        <p:nvSpPr>
          <p:cNvPr id="3" name="Marcador de contenido 2">
            <a:extLst>
              <a:ext uri="{FF2B5EF4-FFF2-40B4-BE49-F238E27FC236}">
                <a16:creationId xmlns:a16="http://schemas.microsoft.com/office/drawing/2014/main" xmlns="" id="{0BD8413D-0143-42E6-863E-8245D9FB68FD}"/>
              </a:ext>
            </a:extLst>
          </p:cNvPr>
          <p:cNvSpPr>
            <a:spLocks noGrp="1"/>
          </p:cNvSpPr>
          <p:nvPr>
            <p:ph idx="1"/>
          </p:nvPr>
        </p:nvSpPr>
        <p:spPr/>
        <p:txBody>
          <a:bodyPr>
            <a:normAutofit/>
          </a:bodyPr>
          <a:lstStyle/>
          <a:p>
            <a:pPr algn="just"/>
            <a:r>
              <a:rPr lang="es-CR" sz="2400" b="1" dirty="0"/>
              <a:t>¿Quiénes REQUIEREN un debido proceso previo al despido?</a:t>
            </a:r>
            <a:endParaRPr lang="es-CR" sz="2400" dirty="0"/>
          </a:p>
          <a:p>
            <a:pPr marL="0" indent="0" algn="just">
              <a:buNone/>
            </a:pPr>
            <a:endParaRPr lang="es-CR" sz="2400" dirty="0"/>
          </a:p>
          <a:p>
            <a:pPr lvl="0" algn="just"/>
            <a:r>
              <a:rPr lang="es-CR" sz="2400" b="1" dirty="0"/>
              <a:t>1) Supuestos de los incisos 1, 2 y 8, del 540. Se refiere al procedimiento administrativo ante el órgano pertinente. Salvo que no esté previsto. INC. 8. </a:t>
            </a:r>
            <a:endParaRPr lang="es-CR" sz="2400" dirty="0"/>
          </a:p>
          <a:p>
            <a:pPr lvl="0" algn="just"/>
            <a:r>
              <a:rPr lang="es-CR" sz="2400" b="1" dirty="0"/>
              <a:t>2) Debido proceso en el supuesto de los incisos 3, 4, 5 y 6, en el que deberá gestionarse ante la Dirección Nacional de la Inspección General de Trabajo.</a:t>
            </a:r>
            <a:endParaRPr lang="es-CR" sz="2400" dirty="0"/>
          </a:p>
          <a:p>
            <a:pPr marL="0" indent="0" algn="just">
              <a:buNone/>
            </a:pPr>
            <a:endParaRPr lang="es-CR" sz="2400" dirty="0"/>
          </a:p>
          <a:p>
            <a:endParaRPr lang="es-CR" dirty="0"/>
          </a:p>
        </p:txBody>
      </p:sp>
    </p:spTree>
    <p:extLst>
      <p:ext uri="{BB962C8B-B14F-4D97-AF65-F5344CB8AC3E}">
        <p14:creationId xmlns:p14="http://schemas.microsoft.com/office/powerpoint/2010/main" val="2149345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464E4C-ED80-439E-BC45-87CBB2B5090C}"/>
              </a:ext>
            </a:extLst>
          </p:cNvPr>
          <p:cNvSpPr>
            <a:spLocks noGrp="1"/>
          </p:cNvSpPr>
          <p:nvPr>
            <p:ph type="ctrTitle"/>
          </p:nvPr>
        </p:nvSpPr>
        <p:spPr/>
        <p:txBody>
          <a:bodyPr/>
          <a:lstStyle/>
          <a:p>
            <a:r>
              <a:rPr lang="es-CR" dirty="0"/>
              <a:t>PROCESO DE PROTECCIÓN DE FUEROS</a:t>
            </a:r>
          </a:p>
        </p:txBody>
      </p:sp>
      <p:sp>
        <p:nvSpPr>
          <p:cNvPr id="3" name="Subtitle 2">
            <a:extLst>
              <a:ext uri="{FF2B5EF4-FFF2-40B4-BE49-F238E27FC236}">
                <a16:creationId xmlns:a16="http://schemas.microsoft.com/office/drawing/2014/main" xmlns="" id="{269F2E93-B7F9-4BBC-AB54-F19ECBD3CB94}"/>
              </a:ext>
            </a:extLst>
          </p:cNvPr>
          <p:cNvSpPr>
            <a:spLocks noGrp="1"/>
          </p:cNvSpPr>
          <p:nvPr>
            <p:ph type="subTitle" idx="1"/>
          </p:nvPr>
        </p:nvSpPr>
        <p:spPr/>
        <p:txBody>
          <a:bodyPr/>
          <a:lstStyle/>
          <a:p>
            <a:endParaRPr lang="es-CR" dirty="0"/>
          </a:p>
        </p:txBody>
      </p:sp>
    </p:spTree>
    <p:extLst>
      <p:ext uri="{BB962C8B-B14F-4D97-AF65-F5344CB8AC3E}">
        <p14:creationId xmlns:p14="http://schemas.microsoft.com/office/powerpoint/2010/main" val="420740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15B0A31-8E3B-46FA-85F7-CBC4BDBF79D2}"/>
              </a:ext>
            </a:extLst>
          </p:cNvPr>
          <p:cNvSpPr>
            <a:spLocks noGrp="1"/>
          </p:cNvSpPr>
          <p:nvPr>
            <p:ph type="title"/>
          </p:nvPr>
        </p:nvSpPr>
        <p:spPr/>
        <p:txBody>
          <a:bodyPr/>
          <a:lstStyle/>
          <a:p>
            <a:pPr algn="ctr"/>
            <a:r>
              <a:rPr lang="es-CR" dirty="0"/>
              <a:t>LEGITIMACIÓN Y DEBIDO PROCESO</a:t>
            </a:r>
          </a:p>
        </p:txBody>
      </p:sp>
      <p:sp>
        <p:nvSpPr>
          <p:cNvPr id="3" name="Marcador de contenido 2">
            <a:extLst>
              <a:ext uri="{FF2B5EF4-FFF2-40B4-BE49-F238E27FC236}">
                <a16:creationId xmlns:a16="http://schemas.microsoft.com/office/drawing/2014/main" xmlns="" id="{A06553C9-C845-4229-B502-4C93FDDB1392}"/>
              </a:ext>
            </a:extLst>
          </p:cNvPr>
          <p:cNvSpPr>
            <a:spLocks noGrp="1"/>
          </p:cNvSpPr>
          <p:nvPr>
            <p:ph idx="1"/>
          </p:nvPr>
        </p:nvSpPr>
        <p:spPr/>
        <p:txBody>
          <a:bodyPr>
            <a:normAutofit/>
          </a:bodyPr>
          <a:lstStyle/>
          <a:p>
            <a:pPr lvl="0" algn="just"/>
            <a:r>
              <a:rPr lang="es-CR" sz="3600" b="1" dirty="0"/>
              <a:t>3) Debido proceso en supuestos del inciso 7, deberán gestionarse ante el juzgado de trabajo. </a:t>
            </a:r>
            <a:endParaRPr lang="es-CR" sz="3600" dirty="0"/>
          </a:p>
          <a:p>
            <a:pPr marL="0" indent="0" algn="just">
              <a:buNone/>
            </a:pPr>
            <a:r>
              <a:rPr lang="es-CR" sz="3600" b="1" dirty="0"/>
              <a:t> </a:t>
            </a:r>
            <a:endParaRPr lang="es-CR" sz="3600" dirty="0"/>
          </a:p>
          <a:p>
            <a:r>
              <a:rPr lang="es-CR" b="1" dirty="0"/>
              <a:t> </a:t>
            </a:r>
            <a:endParaRPr lang="es-CR" dirty="0"/>
          </a:p>
          <a:p>
            <a:endParaRPr lang="es-CR" dirty="0"/>
          </a:p>
        </p:txBody>
      </p:sp>
    </p:spTree>
    <p:extLst>
      <p:ext uri="{BB962C8B-B14F-4D97-AF65-F5344CB8AC3E}">
        <p14:creationId xmlns:p14="http://schemas.microsoft.com/office/powerpoint/2010/main" val="3885989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690926A-5D26-48FE-A51E-21F61EC19780}"/>
              </a:ext>
            </a:extLst>
          </p:cNvPr>
          <p:cNvSpPr>
            <a:spLocks noGrp="1"/>
          </p:cNvSpPr>
          <p:nvPr>
            <p:ph type="title"/>
          </p:nvPr>
        </p:nvSpPr>
        <p:spPr/>
        <p:txBody>
          <a:bodyPr>
            <a:normAutofit fontScale="90000"/>
          </a:bodyPr>
          <a:lstStyle/>
          <a:p>
            <a:pPr algn="ctr"/>
            <a:r>
              <a:rPr lang="es-CR" b="1" dirty="0"/>
              <a:t>MEDIDA CAUTELAR Y PROCEDIMIENTO ADMINISTRATIVO PREVIO. ART. 541</a:t>
            </a:r>
            <a:r>
              <a:rPr lang="es-CR" dirty="0"/>
              <a:t/>
            </a:r>
            <a:br>
              <a:rPr lang="es-CR" dirty="0"/>
            </a:br>
            <a:r>
              <a:rPr lang="es-CR" b="1" dirty="0"/>
              <a:t> </a:t>
            </a:r>
            <a:r>
              <a:rPr lang="es-CR" dirty="0"/>
              <a:t/>
            </a:r>
            <a:br>
              <a:rPr lang="es-CR" dirty="0"/>
            </a:br>
            <a:endParaRPr lang="es-CR" dirty="0"/>
          </a:p>
        </p:txBody>
      </p:sp>
      <p:sp>
        <p:nvSpPr>
          <p:cNvPr id="3" name="Marcador de contenido 2">
            <a:extLst>
              <a:ext uri="{FF2B5EF4-FFF2-40B4-BE49-F238E27FC236}">
                <a16:creationId xmlns:a16="http://schemas.microsoft.com/office/drawing/2014/main" xmlns="" id="{9EECBC2E-737D-403F-B64F-BF562983A888}"/>
              </a:ext>
            </a:extLst>
          </p:cNvPr>
          <p:cNvSpPr>
            <a:spLocks noGrp="1"/>
          </p:cNvSpPr>
          <p:nvPr>
            <p:ph idx="1"/>
          </p:nvPr>
        </p:nvSpPr>
        <p:spPr/>
        <p:txBody>
          <a:bodyPr>
            <a:normAutofit fontScale="92500"/>
          </a:bodyPr>
          <a:lstStyle/>
          <a:p>
            <a:pPr algn="just"/>
            <a:r>
              <a:rPr lang="es-CR" sz="2400" b="1" dirty="0"/>
              <a:t>. ORGANO DEL DEBIDO PROCESO. Puede excepcionalmente ordenar la suspensión de la persona trabajadora durante tramite gestión de despido. 541 INC. D. En el único supuesto en que las faltas alegadas sean tan graves que impidan continuidad normal de la relación. Debe comprobarse falta ante el órgano jurisdiccional. Falta grave art. 81 CT. ¿Qué sucede cuando se trata de una sanción distinta al despido?...Debe solicitarse o no al órgano. En mi criterio sí.</a:t>
            </a:r>
            <a:endParaRPr lang="es-CR" sz="2400" dirty="0"/>
          </a:p>
          <a:p>
            <a:pPr algn="just"/>
            <a:r>
              <a:rPr lang="es-CR" sz="2400" b="1" dirty="0"/>
              <a:t>. VALIDEZ DEL DESPIDO. Debe corroborarse la falta ante el órgano del debido proceso y obtener su resolución firme. Art. 541. INC. E</a:t>
            </a:r>
            <a:endParaRPr lang="es-CR" sz="2400" dirty="0"/>
          </a:p>
          <a:p>
            <a:endParaRPr lang="es-CR" dirty="0"/>
          </a:p>
        </p:txBody>
      </p:sp>
    </p:spTree>
    <p:extLst>
      <p:ext uri="{BB962C8B-B14F-4D97-AF65-F5344CB8AC3E}">
        <p14:creationId xmlns:p14="http://schemas.microsoft.com/office/powerpoint/2010/main" val="1992000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2CDF4E4-8C19-4697-A5E3-07E965054BC8}"/>
              </a:ext>
            </a:extLst>
          </p:cNvPr>
          <p:cNvSpPr>
            <a:spLocks noGrp="1"/>
          </p:cNvSpPr>
          <p:nvPr>
            <p:ph type="title"/>
          </p:nvPr>
        </p:nvSpPr>
        <p:spPr/>
        <p:txBody>
          <a:bodyPr/>
          <a:lstStyle/>
          <a:p>
            <a:pPr algn="ctr"/>
            <a:r>
              <a:rPr lang="es-CR" dirty="0"/>
              <a:t>MEDIDA CAUTELAR Y PROCEDIMIENTO ADMINISTRATIVO -541 CT-</a:t>
            </a:r>
          </a:p>
        </p:txBody>
      </p:sp>
      <p:sp>
        <p:nvSpPr>
          <p:cNvPr id="3" name="Marcador de contenido 2">
            <a:extLst>
              <a:ext uri="{FF2B5EF4-FFF2-40B4-BE49-F238E27FC236}">
                <a16:creationId xmlns:a16="http://schemas.microsoft.com/office/drawing/2014/main" xmlns="" id="{2BCA72A3-E79B-4041-AB6B-9DEF1B044C97}"/>
              </a:ext>
            </a:extLst>
          </p:cNvPr>
          <p:cNvSpPr>
            <a:spLocks noGrp="1"/>
          </p:cNvSpPr>
          <p:nvPr>
            <p:ph idx="1"/>
          </p:nvPr>
        </p:nvSpPr>
        <p:spPr/>
        <p:txBody>
          <a:bodyPr>
            <a:normAutofit/>
          </a:bodyPr>
          <a:lstStyle/>
          <a:p>
            <a:pPr algn="just"/>
            <a:r>
              <a:rPr lang="es-CR" sz="2800" b="1" dirty="0"/>
              <a:t>. TÉRMINO DE CADUCIDAD. Una vez autorizado por resolución firme, el empleador goza de un mes para hacer uso de la autorización de despido. COMPUTO. Art. 255 y </a:t>
            </a:r>
            <a:r>
              <a:rPr lang="es-CR" sz="2800" b="1" dirty="0" err="1"/>
              <a:t>sgtes</a:t>
            </a:r>
            <a:r>
              <a:rPr lang="es-CR" sz="2800" b="1" dirty="0"/>
              <a:t> LGAP. ART. 15 CC. Norma no regula si hay un plazo de caducidad para aplicar sanciones que no sean de despido. Art. 428 CT, art. 12 CC</a:t>
            </a:r>
            <a:endParaRPr lang="es-CR" sz="2800" dirty="0"/>
          </a:p>
        </p:txBody>
      </p:sp>
    </p:spTree>
    <p:extLst>
      <p:ext uri="{BB962C8B-B14F-4D97-AF65-F5344CB8AC3E}">
        <p14:creationId xmlns:p14="http://schemas.microsoft.com/office/powerpoint/2010/main" val="1275725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0A400BB-6E41-455C-A98F-BF0673CE314F}"/>
              </a:ext>
            </a:extLst>
          </p:cNvPr>
          <p:cNvSpPr>
            <a:spLocks noGrp="1"/>
          </p:cNvSpPr>
          <p:nvPr>
            <p:ph type="title"/>
          </p:nvPr>
        </p:nvSpPr>
        <p:spPr/>
        <p:txBody>
          <a:bodyPr>
            <a:normAutofit fontScale="90000"/>
          </a:bodyPr>
          <a:lstStyle/>
          <a:p>
            <a:pPr algn="ctr"/>
            <a:r>
              <a:rPr lang="es-CR" b="1" dirty="0"/>
              <a:t>PROCEDIMIENTO EN SEDE JURISDICCIONAL. </a:t>
            </a:r>
            <a:br>
              <a:rPr lang="es-CR" b="1" dirty="0"/>
            </a:br>
            <a:r>
              <a:rPr lang="es-CR" b="1" dirty="0"/>
              <a:t>ART. 542</a:t>
            </a:r>
            <a:r>
              <a:rPr lang="es-CR" dirty="0"/>
              <a:t/>
            </a:r>
            <a:br>
              <a:rPr lang="es-CR" dirty="0"/>
            </a:br>
            <a:endParaRPr lang="es-CR" dirty="0"/>
          </a:p>
        </p:txBody>
      </p:sp>
      <p:sp>
        <p:nvSpPr>
          <p:cNvPr id="3" name="Marcador de contenido 2">
            <a:extLst>
              <a:ext uri="{FF2B5EF4-FFF2-40B4-BE49-F238E27FC236}">
                <a16:creationId xmlns:a16="http://schemas.microsoft.com/office/drawing/2014/main" xmlns="" id="{285AE4D2-3685-4773-AD90-342C12909E7F}"/>
              </a:ext>
            </a:extLst>
          </p:cNvPr>
          <p:cNvSpPr>
            <a:spLocks noGrp="1"/>
          </p:cNvSpPr>
          <p:nvPr>
            <p:ph idx="1"/>
          </p:nvPr>
        </p:nvSpPr>
        <p:spPr/>
        <p:txBody>
          <a:bodyPr/>
          <a:lstStyle/>
          <a:p>
            <a:pPr algn="just"/>
            <a:r>
              <a:rPr lang="es-CR" b="1" dirty="0"/>
              <a:t>. SE INICIA ANTE JUZGADO COMPETENTE. Materia. 430. Territorio 431 inc. 1</a:t>
            </a:r>
            <a:endParaRPr lang="es-CR" dirty="0"/>
          </a:p>
          <a:p>
            <a:pPr algn="just"/>
            <a:r>
              <a:rPr lang="es-CR" b="1" dirty="0"/>
              <a:t>. CUANDO SUBSISTAN LAS MEDIDAS O EFECTOS QUE PROVOCAN LA VIOLACIÓN QUE SE RECLAMA. En caso de que esos efectos ya hayan cesado. ¿cabrá sentencia anticipada?  Art. 506. Supuesto calza más en el numeral 35.5, inciso 9° reforma civil.  </a:t>
            </a:r>
            <a:endParaRPr lang="es-CR" dirty="0"/>
          </a:p>
          <a:p>
            <a:pPr algn="just"/>
            <a:r>
              <a:rPr lang="es-CR" b="1" dirty="0"/>
              <a:t>. LA ACCIÓN PARA TUTELA EN CASO DE DESPIDO, prescribe en 6 meses. Art. 542 inc. 1°-</a:t>
            </a:r>
            <a:endParaRPr lang="es-CR" dirty="0"/>
          </a:p>
          <a:p>
            <a:endParaRPr lang="es-CR" dirty="0"/>
          </a:p>
        </p:txBody>
      </p:sp>
    </p:spTree>
    <p:extLst>
      <p:ext uri="{BB962C8B-B14F-4D97-AF65-F5344CB8AC3E}">
        <p14:creationId xmlns:p14="http://schemas.microsoft.com/office/powerpoint/2010/main" val="1018206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9789B90-6E7D-4269-8582-CE8B633EB660}"/>
              </a:ext>
            </a:extLst>
          </p:cNvPr>
          <p:cNvSpPr>
            <a:spLocks noGrp="1"/>
          </p:cNvSpPr>
          <p:nvPr>
            <p:ph type="title"/>
          </p:nvPr>
        </p:nvSpPr>
        <p:spPr/>
        <p:txBody>
          <a:bodyPr/>
          <a:lstStyle/>
          <a:p>
            <a:pPr algn="ctr"/>
            <a:r>
              <a:rPr lang="es-CR" sz="2000" dirty="0"/>
              <a:t>PREGUNTA CONCRETA ¿ES POSIBLE DECRETAR LA IMPROPONIBILIDAD DE UNA DEMANDA DE PROTECCIÓN ESPECIAL?</a:t>
            </a:r>
          </a:p>
        </p:txBody>
      </p:sp>
      <p:sp>
        <p:nvSpPr>
          <p:cNvPr id="3" name="Marcador de contenido 2">
            <a:extLst>
              <a:ext uri="{FF2B5EF4-FFF2-40B4-BE49-F238E27FC236}">
                <a16:creationId xmlns:a16="http://schemas.microsoft.com/office/drawing/2014/main" xmlns="" id="{F634D7CA-350A-451B-BE70-782D0A981189}"/>
              </a:ext>
            </a:extLst>
          </p:cNvPr>
          <p:cNvSpPr>
            <a:spLocks noGrp="1"/>
          </p:cNvSpPr>
          <p:nvPr>
            <p:ph idx="1"/>
          </p:nvPr>
        </p:nvSpPr>
        <p:spPr/>
        <p:txBody>
          <a:bodyPr/>
          <a:lstStyle/>
          <a:p>
            <a:r>
              <a:rPr lang="es-CR" dirty="0"/>
              <a:t>LA SALA NO LO HA DICHO CONCRETAMENTE.</a:t>
            </a:r>
          </a:p>
          <a:p>
            <a:endParaRPr lang="es-CR" dirty="0"/>
          </a:p>
          <a:p>
            <a:r>
              <a:rPr lang="es-CR" dirty="0"/>
              <a:t>SE INFIERE DEL VOTO NÚMERO 51-18. Supuesto de un recurso de amparo denegado. Cosa juzgada.</a:t>
            </a:r>
          </a:p>
          <a:p>
            <a:endParaRPr lang="es-CR" dirty="0"/>
          </a:p>
          <a:p>
            <a:r>
              <a:rPr lang="es-CR" dirty="0"/>
              <a:t>EL PROBLEMA ES QUE LA DECISIÓN QUE LLEGA A LA SALA ES DE FONDO</a:t>
            </a:r>
          </a:p>
        </p:txBody>
      </p:sp>
    </p:spTree>
    <p:extLst>
      <p:ext uri="{BB962C8B-B14F-4D97-AF65-F5344CB8AC3E}">
        <p14:creationId xmlns:p14="http://schemas.microsoft.com/office/powerpoint/2010/main" val="1100548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9BD0E5B-A4A2-4CEC-AC39-5BC0446258BD}"/>
              </a:ext>
            </a:extLst>
          </p:cNvPr>
          <p:cNvSpPr>
            <a:spLocks noGrp="1"/>
          </p:cNvSpPr>
          <p:nvPr>
            <p:ph type="title"/>
          </p:nvPr>
        </p:nvSpPr>
        <p:spPr/>
        <p:txBody>
          <a:bodyPr/>
          <a:lstStyle/>
          <a:p>
            <a:pPr algn="ctr"/>
            <a:r>
              <a:rPr lang="es-CR" dirty="0"/>
              <a:t>PROCEDIMIENTO EN SEDE JURISDICCIONAL -542-</a:t>
            </a:r>
            <a:br>
              <a:rPr lang="es-CR" dirty="0"/>
            </a:br>
            <a:r>
              <a:rPr lang="es-CR" dirty="0"/>
              <a:t>REQUISITOS FORMALES</a:t>
            </a:r>
          </a:p>
        </p:txBody>
      </p:sp>
      <p:sp>
        <p:nvSpPr>
          <p:cNvPr id="3" name="Marcador de contenido 2">
            <a:extLst>
              <a:ext uri="{FF2B5EF4-FFF2-40B4-BE49-F238E27FC236}">
                <a16:creationId xmlns:a16="http://schemas.microsoft.com/office/drawing/2014/main" xmlns="" id="{77A489BF-0956-41AE-992A-CC46E09A7AD7}"/>
              </a:ext>
            </a:extLst>
          </p:cNvPr>
          <p:cNvSpPr>
            <a:spLocks noGrp="1"/>
          </p:cNvSpPr>
          <p:nvPr>
            <p:ph idx="1"/>
          </p:nvPr>
        </p:nvSpPr>
        <p:spPr/>
        <p:txBody>
          <a:bodyPr>
            <a:normAutofit/>
          </a:bodyPr>
          <a:lstStyle/>
          <a:p>
            <a:pPr algn="just"/>
            <a:r>
              <a:rPr lang="es-CR" sz="2400" b="1" dirty="0"/>
              <a:t>. DEMANDA. </a:t>
            </a:r>
            <a:endParaRPr lang="es-CR" sz="2400" dirty="0"/>
          </a:p>
          <a:p>
            <a:pPr lvl="0" algn="just"/>
            <a:r>
              <a:rPr lang="es-CR" sz="2400" b="1" dirty="0"/>
              <a:t>Firma del solicitante. No requiere ser autenticada, si se presenta personalmente. (art. 462)</a:t>
            </a:r>
            <a:endParaRPr lang="es-CR" sz="2400" dirty="0"/>
          </a:p>
          <a:p>
            <a:pPr lvl="0" algn="just"/>
            <a:r>
              <a:rPr lang="es-CR" sz="2400" b="1" dirty="0"/>
              <a:t>Si requiere acudir audiencia se requiere patrocinio letrado. </a:t>
            </a:r>
            <a:r>
              <a:rPr lang="en-US" sz="2400" b="1" dirty="0"/>
              <a:t>Art. 451 CT, 118 CPC. 20. 1 -</a:t>
            </a:r>
            <a:r>
              <a:rPr lang="en-US" sz="2400" b="1" dirty="0" err="1"/>
              <a:t>reforma</a:t>
            </a:r>
            <a:r>
              <a:rPr lang="en-US" sz="2400" b="1" dirty="0"/>
              <a:t> civil-</a:t>
            </a:r>
            <a:endParaRPr lang="es-CR" sz="2400" dirty="0"/>
          </a:p>
          <a:p>
            <a:pPr lvl="0" algn="just"/>
            <a:r>
              <a:rPr lang="es-CR" sz="2400" b="1" dirty="0"/>
              <a:t>Petición debe cumplir con requisitos de la demanda. Art. 495 CT. Excepto el agotamiento de sede administrativa.</a:t>
            </a:r>
            <a:endParaRPr lang="es-CR" sz="2400" dirty="0"/>
          </a:p>
          <a:p>
            <a:endParaRPr lang="es-CR" dirty="0"/>
          </a:p>
        </p:txBody>
      </p:sp>
    </p:spTree>
    <p:extLst>
      <p:ext uri="{BB962C8B-B14F-4D97-AF65-F5344CB8AC3E}">
        <p14:creationId xmlns:p14="http://schemas.microsoft.com/office/powerpoint/2010/main" val="44533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0174F09-70E5-4C4E-9D7D-797952CCEB68}"/>
              </a:ext>
            </a:extLst>
          </p:cNvPr>
          <p:cNvSpPr>
            <a:spLocks noGrp="1"/>
          </p:cNvSpPr>
          <p:nvPr>
            <p:ph type="title"/>
          </p:nvPr>
        </p:nvSpPr>
        <p:spPr/>
        <p:txBody>
          <a:bodyPr/>
          <a:lstStyle/>
          <a:p>
            <a:pPr algn="ctr"/>
            <a:r>
              <a:rPr lang="es-CR" dirty="0"/>
              <a:t>REQUISITOS FORMALES</a:t>
            </a:r>
          </a:p>
        </p:txBody>
      </p:sp>
      <p:sp>
        <p:nvSpPr>
          <p:cNvPr id="3" name="Marcador de contenido 2">
            <a:extLst>
              <a:ext uri="{FF2B5EF4-FFF2-40B4-BE49-F238E27FC236}">
                <a16:creationId xmlns:a16="http://schemas.microsoft.com/office/drawing/2014/main" xmlns="" id="{1D21C2C3-1A3A-47BD-811C-17F18F246FD1}"/>
              </a:ext>
            </a:extLst>
          </p:cNvPr>
          <p:cNvSpPr>
            <a:spLocks noGrp="1"/>
          </p:cNvSpPr>
          <p:nvPr>
            <p:ph idx="1"/>
          </p:nvPr>
        </p:nvSpPr>
        <p:spPr/>
        <p:txBody>
          <a:bodyPr/>
          <a:lstStyle/>
          <a:p>
            <a:pPr lvl="0" algn="just"/>
            <a:r>
              <a:rPr lang="es-CR" sz="2400" b="1" dirty="0"/>
              <a:t>OJO. ESTO IMPLICA LOS SUPUESTOS DEL ART. 495 INC. 5 (CARGA DE LA PRUEBA DE LOS DAÑOS Y ESTIMACIÓN CONCRETA)</a:t>
            </a:r>
            <a:endParaRPr lang="es-CR" sz="2400" dirty="0"/>
          </a:p>
          <a:p>
            <a:pPr lvl="0" algn="just"/>
            <a:r>
              <a:rPr lang="es-CR" sz="2400" b="1" dirty="0"/>
              <a:t>Debe incluir nombre de la persona, la institución, el órgano, el departamento o la oficina a la que se le atribuye la arbitrariedad. </a:t>
            </a:r>
            <a:endParaRPr lang="es-CR" sz="2400" dirty="0"/>
          </a:p>
          <a:p>
            <a:endParaRPr lang="es-CR" dirty="0"/>
          </a:p>
        </p:txBody>
      </p:sp>
    </p:spTree>
    <p:extLst>
      <p:ext uri="{BB962C8B-B14F-4D97-AF65-F5344CB8AC3E}">
        <p14:creationId xmlns:p14="http://schemas.microsoft.com/office/powerpoint/2010/main" val="1401964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CC6E59F-DD3B-40B2-BBCD-564CAE7508D6}"/>
              </a:ext>
            </a:extLst>
          </p:cNvPr>
          <p:cNvSpPr>
            <a:spLocks noGrp="1"/>
          </p:cNvSpPr>
          <p:nvPr>
            <p:ph type="title"/>
          </p:nvPr>
        </p:nvSpPr>
        <p:spPr/>
        <p:txBody>
          <a:bodyPr/>
          <a:lstStyle/>
          <a:p>
            <a:pPr algn="ctr"/>
            <a:r>
              <a:rPr lang="es-CR" dirty="0"/>
              <a:t>¿qué se hace cuando las pretensiones no corresponden a esa vía? Art. 546</a:t>
            </a:r>
          </a:p>
        </p:txBody>
      </p:sp>
      <p:sp>
        <p:nvSpPr>
          <p:cNvPr id="3" name="Marcador de contenido 2">
            <a:extLst>
              <a:ext uri="{FF2B5EF4-FFF2-40B4-BE49-F238E27FC236}">
                <a16:creationId xmlns:a16="http://schemas.microsoft.com/office/drawing/2014/main" xmlns="" id="{A5B6077B-9AFD-4E8A-A225-E8E9A884E3A8}"/>
              </a:ext>
            </a:extLst>
          </p:cNvPr>
          <p:cNvSpPr>
            <a:spLocks noGrp="1"/>
          </p:cNvSpPr>
          <p:nvPr>
            <p:ph idx="1"/>
          </p:nvPr>
        </p:nvSpPr>
        <p:spPr/>
        <p:txBody>
          <a:bodyPr>
            <a:normAutofit/>
          </a:bodyPr>
          <a:lstStyle/>
          <a:p>
            <a:pPr algn="just"/>
            <a:r>
              <a:rPr lang="es-CR" b="1" dirty="0"/>
              <a:t>. </a:t>
            </a:r>
            <a:r>
              <a:rPr lang="es-CR" sz="2200" b="1" dirty="0"/>
              <a:t>Si la pretensión no corresponde a esta vía, se ordena su tramitación en la forma que proceda. RESOLUCIÓN goza de revocatoria (581, por escrito, o 582, si se resuelve en audiencia) y apelación (ART. 583, inc. 12). </a:t>
            </a:r>
            <a:endParaRPr lang="es-CR" sz="2200" dirty="0"/>
          </a:p>
          <a:p>
            <a:pPr algn="just"/>
            <a:r>
              <a:rPr lang="es-CR" sz="2200" b="1" dirty="0"/>
              <a:t>. Puede ordenarse </a:t>
            </a:r>
            <a:r>
              <a:rPr lang="es-CR" sz="2200" b="1" dirty="0" err="1"/>
              <a:t>desacumulación</a:t>
            </a:r>
            <a:r>
              <a:rPr lang="es-CR" sz="2200" b="1" dirty="0"/>
              <a:t> de pretensiones que deban tramitarse en esta vía, con otras que deban tramitarse en la vía ordinaria. La reforma no establece el trámite de </a:t>
            </a:r>
            <a:r>
              <a:rPr lang="es-CR" sz="2200" b="1" dirty="0" err="1"/>
              <a:t>desacumulación</a:t>
            </a:r>
            <a:r>
              <a:rPr lang="es-CR" sz="2200" b="1" dirty="0"/>
              <a:t> de pretensiones.  Último párrafo del 487 remite al trámite de acumulación CPC. ART. 124 actual CPC hasta octubre 2018.  ART. 23.2 REFORMA PROCESAL CIVIL.</a:t>
            </a:r>
            <a:endParaRPr lang="es-CR" sz="2200" dirty="0"/>
          </a:p>
          <a:p>
            <a:pPr algn="just"/>
            <a:r>
              <a:rPr lang="es-CR" sz="2200" b="1" dirty="0"/>
              <a:t> </a:t>
            </a:r>
            <a:endParaRPr lang="es-CR" sz="2200" dirty="0"/>
          </a:p>
          <a:p>
            <a:endParaRPr lang="es-CR" dirty="0"/>
          </a:p>
        </p:txBody>
      </p:sp>
    </p:spTree>
    <p:extLst>
      <p:ext uri="{BB962C8B-B14F-4D97-AF65-F5344CB8AC3E}">
        <p14:creationId xmlns:p14="http://schemas.microsoft.com/office/powerpoint/2010/main" val="2337452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43B29F4-EA64-4D64-B12A-7EA301AACDAF}"/>
              </a:ext>
            </a:extLst>
          </p:cNvPr>
          <p:cNvSpPr>
            <a:spLocks noGrp="1"/>
          </p:cNvSpPr>
          <p:nvPr>
            <p:ph type="title"/>
          </p:nvPr>
        </p:nvSpPr>
        <p:spPr/>
        <p:txBody>
          <a:bodyPr/>
          <a:lstStyle/>
          <a:p>
            <a:pPr algn="ctr"/>
            <a:r>
              <a:rPr lang="es-CR" dirty="0"/>
              <a:t>Efectos de la decisión en relación con el proceso ordinario -546-</a:t>
            </a:r>
          </a:p>
        </p:txBody>
      </p:sp>
      <p:sp>
        <p:nvSpPr>
          <p:cNvPr id="3" name="Marcador de contenido 2">
            <a:extLst>
              <a:ext uri="{FF2B5EF4-FFF2-40B4-BE49-F238E27FC236}">
                <a16:creationId xmlns:a16="http://schemas.microsoft.com/office/drawing/2014/main" xmlns="" id="{C52E362C-6CEF-4C84-A93A-9221FA33BCD7}"/>
              </a:ext>
            </a:extLst>
          </p:cNvPr>
          <p:cNvSpPr>
            <a:spLocks noGrp="1"/>
          </p:cNvSpPr>
          <p:nvPr>
            <p:ph idx="1"/>
          </p:nvPr>
        </p:nvSpPr>
        <p:spPr/>
        <p:txBody>
          <a:bodyPr>
            <a:normAutofit/>
          </a:bodyPr>
          <a:lstStyle/>
          <a:p>
            <a:pPr algn="just"/>
            <a:r>
              <a:rPr lang="es-CR" sz="2800" b="1" dirty="0"/>
              <a:t>. Si la tutela es otorgada por SENTENCIA FIRME, genera que el proceso ordinario pueda culminar por FALTA DE INTERÉS. ¿Habrá supuestos en que esto no se dé? </a:t>
            </a:r>
            <a:endParaRPr lang="es-CR" sz="2800" dirty="0"/>
          </a:p>
          <a:p>
            <a:pPr algn="just"/>
            <a:r>
              <a:rPr lang="es-CR" sz="2800" b="1" dirty="0"/>
              <a:t>Ese ordinario se tendrá por concluido total o parcialmente. SIN SANCIÓN DE COSTAS. ART. 563 reforma. </a:t>
            </a:r>
            <a:endParaRPr lang="es-CR" sz="2800" dirty="0"/>
          </a:p>
          <a:p>
            <a:endParaRPr lang="es-CR" dirty="0"/>
          </a:p>
        </p:txBody>
      </p:sp>
    </p:spTree>
    <p:extLst>
      <p:ext uri="{BB962C8B-B14F-4D97-AF65-F5344CB8AC3E}">
        <p14:creationId xmlns:p14="http://schemas.microsoft.com/office/powerpoint/2010/main" val="2552625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DD8D169-5AAC-4338-8100-03E68B5E885C}"/>
              </a:ext>
            </a:extLst>
          </p:cNvPr>
          <p:cNvSpPr>
            <a:spLocks noGrp="1"/>
          </p:cNvSpPr>
          <p:nvPr>
            <p:ph type="title"/>
          </p:nvPr>
        </p:nvSpPr>
        <p:spPr/>
        <p:txBody>
          <a:bodyPr/>
          <a:lstStyle/>
          <a:p>
            <a:pPr algn="ctr"/>
            <a:r>
              <a:rPr lang="es-CR" dirty="0"/>
              <a:t>PROCEDIMIENTO-ART. 543-</a:t>
            </a:r>
          </a:p>
        </p:txBody>
      </p:sp>
      <p:sp>
        <p:nvSpPr>
          <p:cNvPr id="3" name="Marcador de contenido 2">
            <a:extLst>
              <a:ext uri="{FF2B5EF4-FFF2-40B4-BE49-F238E27FC236}">
                <a16:creationId xmlns:a16="http://schemas.microsoft.com/office/drawing/2014/main" xmlns="" id="{74504ECB-0C20-4D0E-A5E7-9B2F6EA868D5}"/>
              </a:ext>
            </a:extLst>
          </p:cNvPr>
          <p:cNvSpPr>
            <a:spLocks noGrp="1"/>
          </p:cNvSpPr>
          <p:nvPr>
            <p:ph idx="1"/>
          </p:nvPr>
        </p:nvSpPr>
        <p:spPr/>
        <p:txBody>
          <a:bodyPr>
            <a:normAutofit/>
          </a:bodyPr>
          <a:lstStyle/>
          <a:p>
            <a:pPr algn="just"/>
            <a:r>
              <a:rPr lang="es-CR" b="1" dirty="0"/>
              <a:t>CELERIDAD. Substanciar el procedimiento sin pérdida de tiempo, posponiendo otros procesos inclusive. EN LAS 24 HORAS siguientes de la solicitud, se debe solicitar un informe detallado de los hechos que motivan la acción. </a:t>
            </a:r>
            <a:r>
              <a:rPr lang="es-CR" b="1" dirty="0">
                <a:highlight>
                  <a:srgbClr val="FFFF00"/>
                </a:highlight>
              </a:rPr>
              <a:t>VOTO NUMERO 51-18</a:t>
            </a:r>
            <a:endParaRPr lang="es-CR" dirty="0">
              <a:highlight>
                <a:srgbClr val="FFFF00"/>
              </a:highlight>
            </a:endParaRPr>
          </a:p>
          <a:p>
            <a:pPr algn="just"/>
            <a:r>
              <a:rPr lang="es-CR" b="1" dirty="0"/>
              <a:t>INFORME BAJO JURAMENTO. Ese informe debe ser rendido bajo juramento dentro de los 5 DIAS SIGUIENTES A LA NOTIFICACIÓN. Informe como medio de prueba. Art. 479 INC. 5. Ese informe debe incluir documentos relaciones con la parte, una copia certificada del expediente administrativo (relaciones de empleo público y procedimiento de debido proceso). SIN COSTO ALGUNO PARA LA DEMANDANTE. </a:t>
            </a:r>
            <a:r>
              <a:rPr lang="es-CR" b="1" dirty="0">
                <a:solidFill>
                  <a:srgbClr val="FF0000"/>
                </a:solidFill>
              </a:rPr>
              <a:t>VOTO NÚMERO 51-18. NECESIDAD DE INDICAR EL ÓRGANO QUE SE LE PIDE INFORME Y TÉRMINO PARA ELLO.</a:t>
            </a:r>
            <a:endParaRPr lang="es-CR" dirty="0"/>
          </a:p>
          <a:p>
            <a:endParaRPr lang="es-CR" dirty="0"/>
          </a:p>
        </p:txBody>
      </p:sp>
    </p:spTree>
    <p:extLst>
      <p:ext uri="{BB962C8B-B14F-4D97-AF65-F5344CB8AC3E}">
        <p14:creationId xmlns:p14="http://schemas.microsoft.com/office/powerpoint/2010/main" val="11147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376CC6-9E29-4CA1-99A0-9EE52703F2C5}"/>
              </a:ext>
            </a:extLst>
          </p:cNvPr>
          <p:cNvSpPr>
            <a:spLocks noGrp="1"/>
          </p:cNvSpPr>
          <p:nvPr>
            <p:ph type="title"/>
          </p:nvPr>
        </p:nvSpPr>
        <p:spPr>
          <a:xfrm>
            <a:off x="1154954" y="601980"/>
            <a:ext cx="8761413" cy="1078652"/>
          </a:xfrm>
        </p:spPr>
        <p:txBody>
          <a:bodyPr/>
          <a:lstStyle/>
          <a:p>
            <a:pPr algn="ctr"/>
            <a:r>
              <a:rPr lang="es-CR" sz="3200" dirty="0">
                <a:latin typeface="Times New Roman" panose="02020603050405020304" pitchFamily="18" charset="0"/>
                <a:cs typeface="Times New Roman" panose="02020603050405020304" pitchFamily="18" charset="0"/>
              </a:rPr>
              <a:t>PROTECCIÓN DE TRABAJADORA EMBARAZADA O EN PERIODO DE LACTANCIA</a:t>
            </a:r>
          </a:p>
        </p:txBody>
      </p:sp>
      <p:sp>
        <p:nvSpPr>
          <p:cNvPr id="3" name="Text Placeholder 2">
            <a:extLst>
              <a:ext uri="{FF2B5EF4-FFF2-40B4-BE49-F238E27FC236}">
                <a16:creationId xmlns:a16="http://schemas.microsoft.com/office/drawing/2014/main" xmlns="" id="{7741988F-3AB2-4B0C-8637-C59A84E71F66}"/>
              </a:ext>
            </a:extLst>
          </p:cNvPr>
          <p:cNvSpPr>
            <a:spLocks noGrp="1"/>
          </p:cNvSpPr>
          <p:nvPr>
            <p:ph type="body" idx="1"/>
          </p:nvPr>
        </p:nvSpPr>
        <p:spPr/>
        <p:txBody>
          <a:bodyPr/>
          <a:lstStyle/>
          <a:p>
            <a:r>
              <a:rPr lang="es-CR" sz="2200" dirty="0">
                <a:latin typeface="Times New Roman" panose="02020603050405020304" pitchFamily="18" charset="0"/>
                <a:cs typeface="Times New Roman" panose="02020603050405020304" pitchFamily="18" charset="0"/>
              </a:rPr>
              <a:t>ES PROHIBIDO DESPEDIRLA</a:t>
            </a:r>
          </a:p>
        </p:txBody>
      </p:sp>
      <p:sp>
        <p:nvSpPr>
          <p:cNvPr id="4" name="Content Placeholder 3">
            <a:extLst>
              <a:ext uri="{FF2B5EF4-FFF2-40B4-BE49-F238E27FC236}">
                <a16:creationId xmlns:a16="http://schemas.microsoft.com/office/drawing/2014/main" xmlns="" id="{6381A329-3F92-490B-A74D-56E35F9469C1}"/>
              </a:ext>
            </a:extLst>
          </p:cNvPr>
          <p:cNvSpPr>
            <a:spLocks noGrp="1"/>
          </p:cNvSpPr>
          <p:nvPr>
            <p:ph sz="half" idx="2"/>
          </p:nvPr>
        </p:nvSpPr>
        <p:spPr/>
        <p:txBody>
          <a:bodyPr/>
          <a:lstStyle/>
          <a:p>
            <a:endParaRPr lang="es-CR" dirty="0"/>
          </a:p>
          <a:p>
            <a:r>
              <a:rPr lang="es-CR" dirty="0"/>
              <a:t>Salvo que:</a:t>
            </a:r>
          </a:p>
          <a:p>
            <a:pPr lvl="1"/>
            <a:r>
              <a:rPr lang="es-CR" dirty="0"/>
              <a:t> Exista autorización previa del Ministerio de Trabajo </a:t>
            </a:r>
          </a:p>
          <a:p>
            <a:pPr lvl="1"/>
            <a:r>
              <a:rPr lang="es-CR" dirty="0"/>
              <a:t>Por cometer una falta grave</a:t>
            </a:r>
          </a:p>
        </p:txBody>
      </p:sp>
      <p:sp>
        <p:nvSpPr>
          <p:cNvPr id="5" name="Text Placeholder 4">
            <a:extLst>
              <a:ext uri="{FF2B5EF4-FFF2-40B4-BE49-F238E27FC236}">
                <a16:creationId xmlns:a16="http://schemas.microsoft.com/office/drawing/2014/main" xmlns="" id="{BA8321D5-EE10-46AC-90B6-81E41261A55E}"/>
              </a:ext>
            </a:extLst>
          </p:cNvPr>
          <p:cNvSpPr>
            <a:spLocks noGrp="1"/>
          </p:cNvSpPr>
          <p:nvPr>
            <p:ph type="body" sz="quarter" idx="3"/>
          </p:nvPr>
        </p:nvSpPr>
        <p:spPr>
          <a:xfrm>
            <a:off x="6208712" y="2603500"/>
            <a:ext cx="4825159" cy="664486"/>
          </a:xfrm>
        </p:spPr>
        <p:txBody>
          <a:bodyPr/>
          <a:lstStyle/>
          <a:p>
            <a:r>
              <a:rPr lang="es-CR" sz="2200" dirty="0">
                <a:latin typeface="Times New Roman" panose="02020603050405020304" pitchFamily="18" charset="0"/>
                <a:cs typeface="Times New Roman" panose="02020603050405020304" pitchFamily="18" charset="0"/>
              </a:rPr>
              <a:t>PROTECCIÓN DE FUERO CONSISTE:</a:t>
            </a:r>
          </a:p>
        </p:txBody>
      </p:sp>
      <p:sp>
        <p:nvSpPr>
          <p:cNvPr id="6" name="Content Placeholder 5">
            <a:extLst>
              <a:ext uri="{FF2B5EF4-FFF2-40B4-BE49-F238E27FC236}">
                <a16:creationId xmlns:a16="http://schemas.microsoft.com/office/drawing/2014/main" xmlns="" id="{6A07840F-A789-4028-8E25-08697D53687E}"/>
              </a:ext>
            </a:extLst>
          </p:cNvPr>
          <p:cNvSpPr>
            <a:spLocks noGrp="1"/>
          </p:cNvSpPr>
          <p:nvPr>
            <p:ph sz="quarter" idx="4"/>
          </p:nvPr>
        </p:nvSpPr>
        <p:spPr/>
        <p:txBody>
          <a:bodyPr>
            <a:normAutofit/>
          </a:bodyPr>
          <a:lstStyle/>
          <a:p>
            <a:endParaRPr lang="es-CR" dirty="0"/>
          </a:p>
          <a:p>
            <a:endParaRPr lang="es-CR" dirty="0"/>
          </a:p>
          <a:p>
            <a:r>
              <a:rPr lang="es-CR" dirty="0"/>
              <a:t>En caso de despido sin autorización del Ministerio de Trabajo, puede solicitar la reinstalación a través de proceso ágil y prioritario</a:t>
            </a:r>
          </a:p>
          <a:p>
            <a:r>
              <a:rPr lang="es-CR" dirty="0"/>
              <a:t>Puede solicitar reinstalación como medida cautelar</a:t>
            </a:r>
          </a:p>
          <a:p>
            <a:endParaRPr lang="es-CR" dirty="0"/>
          </a:p>
        </p:txBody>
      </p:sp>
    </p:spTree>
    <p:extLst>
      <p:ext uri="{BB962C8B-B14F-4D97-AF65-F5344CB8AC3E}">
        <p14:creationId xmlns:p14="http://schemas.microsoft.com/office/powerpoint/2010/main" val="5373814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8589BFB-8906-43D0-98CD-31343A55CBA0}"/>
              </a:ext>
            </a:extLst>
          </p:cNvPr>
          <p:cNvSpPr>
            <a:spLocks noGrp="1"/>
          </p:cNvSpPr>
          <p:nvPr>
            <p:ph type="title"/>
          </p:nvPr>
        </p:nvSpPr>
        <p:spPr/>
        <p:txBody>
          <a:bodyPr/>
          <a:lstStyle/>
          <a:p>
            <a:pPr algn="ctr"/>
            <a:r>
              <a:rPr lang="es-CR" dirty="0"/>
              <a:t>PROCEDIMIENTO-ART. 543-</a:t>
            </a:r>
          </a:p>
        </p:txBody>
      </p:sp>
      <p:sp>
        <p:nvSpPr>
          <p:cNvPr id="3" name="Marcador de contenido 2">
            <a:extLst>
              <a:ext uri="{FF2B5EF4-FFF2-40B4-BE49-F238E27FC236}">
                <a16:creationId xmlns:a16="http://schemas.microsoft.com/office/drawing/2014/main" xmlns="" id="{8C3A45CD-A2EE-46F4-8C80-65206225D954}"/>
              </a:ext>
            </a:extLst>
          </p:cNvPr>
          <p:cNvSpPr>
            <a:spLocks noGrp="1"/>
          </p:cNvSpPr>
          <p:nvPr>
            <p:ph idx="1"/>
          </p:nvPr>
        </p:nvSpPr>
        <p:spPr/>
        <p:txBody>
          <a:bodyPr>
            <a:normAutofit lnSpcReduction="10000"/>
          </a:bodyPr>
          <a:lstStyle/>
          <a:p>
            <a:r>
              <a:rPr lang="es-CR" b="1" dirty="0"/>
              <a:t>SUSPENSIÓN DEL ACTO. Si la actuación tiene resultados lesivos, se podrá ordenar la suspensión del acto y la accionante será respuesta provisionalmente a la situación previa del acto impugnado. Art. 493. Se ordena sin garantía. </a:t>
            </a:r>
            <a:r>
              <a:rPr lang="es-CR" b="1" dirty="0">
                <a:solidFill>
                  <a:srgbClr val="FF0000"/>
                </a:solidFill>
              </a:rPr>
              <a:t>VOTO NÚMERO 51-18. SE RESALTA EL NO HABER RESUELTO MEDIDA</a:t>
            </a:r>
            <a:endParaRPr lang="es-CR" dirty="0">
              <a:solidFill>
                <a:srgbClr val="FF0000"/>
              </a:solidFill>
            </a:endParaRPr>
          </a:p>
          <a:p>
            <a:pPr marL="0" indent="0">
              <a:buNone/>
            </a:pPr>
            <a:endParaRPr lang="es-CR" dirty="0"/>
          </a:p>
          <a:p>
            <a:r>
              <a:rPr lang="es-CR" b="1" dirty="0"/>
              <a:t>PUEDE REVISARSE Y MODIFICARSE. A instancia de la parte accionada, hecha mediante la interposición del recurso por razones de conveniencia o de interés público.  O porque, valorada la medida, no existen evidencias concluyentes de discriminación, sin perjuicio del fondo. RESOLUCIÓN TENDRÍA REVOCATORIA Y APELACIÓN. VER 581, REVOCATORIA DENTRO DE 3ERO DIA. VER 583 INC. 10.  TIENE APELACION EN ESE MISMO PLAZO. </a:t>
            </a:r>
            <a:endParaRPr lang="es-CR" dirty="0"/>
          </a:p>
          <a:p>
            <a:endParaRPr lang="es-CR" dirty="0"/>
          </a:p>
        </p:txBody>
      </p:sp>
    </p:spTree>
    <p:extLst>
      <p:ext uri="{BB962C8B-B14F-4D97-AF65-F5344CB8AC3E}">
        <p14:creationId xmlns:p14="http://schemas.microsoft.com/office/powerpoint/2010/main" val="26806359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C5AC6B-6F3A-4EB9-AC67-9B29D394C49D}"/>
              </a:ext>
            </a:extLst>
          </p:cNvPr>
          <p:cNvSpPr>
            <a:spLocks noGrp="1"/>
          </p:cNvSpPr>
          <p:nvPr>
            <p:ph type="title"/>
          </p:nvPr>
        </p:nvSpPr>
        <p:spPr/>
        <p:txBody>
          <a:bodyPr/>
          <a:lstStyle/>
          <a:p>
            <a:pPr algn="ctr"/>
            <a:r>
              <a:rPr lang="es-CR" dirty="0"/>
              <a:t>DIFERENCIAS EN EL PROCEDIMIENTO DE ACUERDO AL RÉGIMEN -543-</a:t>
            </a:r>
          </a:p>
        </p:txBody>
      </p:sp>
      <p:sp>
        <p:nvSpPr>
          <p:cNvPr id="3" name="Marcador de contenido 2">
            <a:extLst>
              <a:ext uri="{FF2B5EF4-FFF2-40B4-BE49-F238E27FC236}">
                <a16:creationId xmlns:a16="http://schemas.microsoft.com/office/drawing/2014/main" xmlns="" id="{B83BA20E-AFC6-4268-964D-8C5910065180}"/>
              </a:ext>
            </a:extLst>
          </p:cNvPr>
          <p:cNvSpPr>
            <a:spLocks noGrp="1"/>
          </p:cNvSpPr>
          <p:nvPr>
            <p:ph idx="1"/>
          </p:nvPr>
        </p:nvSpPr>
        <p:spPr/>
        <p:txBody>
          <a:bodyPr>
            <a:normAutofit fontScale="77500" lnSpcReduction="20000"/>
          </a:bodyPr>
          <a:lstStyle/>
          <a:p>
            <a:pPr algn="just"/>
            <a:r>
              <a:rPr lang="es-CR" sz="2600" b="1" dirty="0"/>
              <a:t>ACTUACIONES DE LA ADMINISTRACIÓN PÚBLICA. Es parte el Estado o quien corresponda ¿? aunque no se solicite. Entidades no estatales, instituciones semi o autónomas o municipalidades. . La resolución inicial se notifica a la Procuraduría, o al órgano jerárquico de la institución autónoma o al órgano que lo represente legalmente, para que se apersone dentro del plazo de 5 días.</a:t>
            </a:r>
            <a:endParaRPr lang="es-CR" sz="2600" dirty="0"/>
          </a:p>
          <a:p>
            <a:pPr marL="0" indent="0" algn="just">
              <a:buNone/>
            </a:pPr>
            <a:endParaRPr lang="es-CR" sz="2600" dirty="0"/>
          </a:p>
          <a:p>
            <a:pPr algn="just"/>
            <a:r>
              <a:rPr lang="es-CR" sz="2600" b="1" dirty="0"/>
              <a:t>ACTUACIONES EN RÉGIMEN PRIVADO. Traslado se da a la persona que ejerza funciones de dirección o administración (art. 5 CT). 182 y 186 CCOM. Se le atribuye la conducta ilegal. LA NOTIFICACIÓN TIENE EFECTOS DE EMPLAZAMIENTO PARA LA PARTE EMPLEADORA. Art.413, 499, y se le advertirá que puede defender sus derechos por el representante legítimo. Art. 447 y 451. </a:t>
            </a:r>
            <a:endParaRPr lang="es-CR" sz="2600" dirty="0"/>
          </a:p>
          <a:p>
            <a:endParaRPr lang="es-CR" dirty="0"/>
          </a:p>
        </p:txBody>
      </p:sp>
    </p:spTree>
    <p:extLst>
      <p:ext uri="{BB962C8B-B14F-4D97-AF65-F5344CB8AC3E}">
        <p14:creationId xmlns:p14="http://schemas.microsoft.com/office/powerpoint/2010/main" val="12766244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C83D7FE-89E7-4A1F-8DF1-DD1CEF2D0F94}"/>
              </a:ext>
            </a:extLst>
          </p:cNvPr>
          <p:cNvSpPr>
            <a:spLocks noGrp="1"/>
          </p:cNvSpPr>
          <p:nvPr>
            <p:ph type="title"/>
          </p:nvPr>
        </p:nvSpPr>
        <p:spPr/>
        <p:txBody>
          <a:bodyPr/>
          <a:lstStyle/>
          <a:p>
            <a:pPr algn="ctr"/>
            <a:r>
              <a:rPr lang="es-CR" dirty="0"/>
              <a:t>EN AMBOS REGÍMENES…</a:t>
            </a:r>
          </a:p>
        </p:txBody>
      </p:sp>
      <p:sp>
        <p:nvSpPr>
          <p:cNvPr id="3" name="Marcador de contenido 2">
            <a:extLst>
              <a:ext uri="{FF2B5EF4-FFF2-40B4-BE49-F238E27FC236}">
                <a16:creationId xmlns:a16="http://schemas.microsoft.com/office/drawing/2014/main" xmlns="" id="{71D3AA0E-1A28-459F-A8B0-4B3798F9DD1A}"/>
              </a:ext>
            </a:extLst>
          </p:cNvPr>
          <p:cNvSpPr>
            <a:spLocks noGrp="1"/>
          </p:cNvSpPr>
          <p:nvPr>
            <p:ph idx="1"/>
          </p:nvPr>
        </p:nvSpPr>
        <p:spPr/>
        <p:txBody>
          <a:bodyPr/>
          <a:lstStyle/>
          <a:p>
            <a:pPr algn="just"/>
            <a:r>
              <a:rPr lang="es-CR" sz="2800" b="1" dirty="0"/>
              <a:t>DEPENDIENDO DEL CASO. </a:t>
            </a:r>
            <a:endParaRPr lang="es-CR" sz="2800" dirty="0"/>
          </a:p>
          <a:p>
            <a:pPr algn="just"/>
            <a:r>
              <a:rPr lang="es-CR" sz="2800" b="1" dirty="0"/>
              <a:t>. Empleadora debe presentar copia certificada del expediente en que se tramitó el debido proceso, solo si la violación se basa en esto. Art. 543.</a:t>
            </a:r>
            <a:endParaRPr lang="es-CR" sz="2800" dirty="0"/>
          </a:p>
          <a:p>
            <a:endParaRPr lang="es-CR" dirty="0"/>
          </a:p>
        </p:txBody>
      </p:sp>
    </p:spTree>
    <p:extLst>
      <p:ext uri="{BB962C8B-B14F-4D97-AF65-F5344CB8AC3E}">
        <p14:creationId xmlns:p14="http://schemas.microsoft.com/office/powerpoint/2010/main" val="4107224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A2F2D63-8CA9-4A65-9D98-B1CCD68ACAFB}"/>
              </a:ext>
            </a:extLst>
          </p:cNvPr>
          <p:cNvSpPr>
            <a:spLocks noGrp="1"/>
          </p:cNvSpPr>
          <p:nvPr>
            <p:ph type="title"/>
          </p:nvPr>
        </p:nvSpPr>
        <p:spPr/>
        <p:txBody>
          <a:bodyPr/>
          <a:lstStyle/>
          <a:p>
            <a:pPr algn="ctr"/>
            <a:r>
              <a:rPr lang="es-CR" dirty="0"/>
              <a:t>NOTIFICACIONES DEL TRASLADO -543-</a:t>
            </a:r>
          </a:p>
        </p:txBody>
      </p:sp>
      <p:sp>
        <p:nvSpPr>
          <p:cNvPr id="3" name="Marcador de contenido 2">
            <a:extLst>
              <a:ext uri="{FF2B5EF4-FFF2-40B4-BE49-F238E27FC236}">
                <a16:creationId xmlns:a16="http://schemas.microsoft.com/office/drawing/2014/main" xmlns="" id="{335EDAB4-ABAC-4E1B-9C25-E8B82FF9B4F9}"/>
              </a:ext>
            </a:extLst>
          </p:cNvPr>
          <p:cNvSpPr>
            <a:spLocks noGrp="1"/>
          </p:cNvSpPr>
          <p:nvPr>
            <p:ph idx="1"/>
          </p:nvPr>
        </p:nvSpPr>
        <p:spPr/>
        <p:txBody>
          <a:bodyPr>
            <a:normAutofit/>
          </a:bodyPr>
          <a:lstStyle/>
          <a:p>
            <a:pPr algn="just"/>
            <a:r>
              <a:rPr lang="es-CR" b="1" dirty="0"/>
              <a:t>ART. 543</a:t>
            </a:r>
            <a:endParaRPr lang="es-CR" dirty="0"/>
          </a:p>
          <a:p>
            <a:pPr algn="just"/>
            <a:r>
              <a:rPr lang="es-CR" b="1" dirty="0"/>
              <a:t>. Medios autorizados por ley. Ley de notificaciones o art. 465 y 469 CT.</a:t>
            </a:r>
            <a:endParaRPr lang="es-CR" dirty="0"/>
          </a:p>
          <a:p>
            <a:pPr algn="just"/>
            <a:r>
              <a:rPr lang="es-CR" b="1" dirty="0"/>
              <a:t>. Puede recurrirse al Ministerio de Trabajo y a la policía para la notificación. ASISTENCIA GRATUITA, en caso de ser solicitada.</a:t>
            </a:r>
            <a:endParaRPr lang="es-CR" dirty="0"/>
          </a:p>
          <a:p>
            <a:pPr algn="just"/>
            <a:r>
              <a:rPr lang="es-CR" b="1" dirty="0"/>
              <a:t>. Juzgados de trabajo pueden diligenciar notificación por asistente judicial o funcionario designado al efecto. OCN pero no limita.  Puede ser incluso notarial (ley de notificaciones).</a:t>
            </a:r>
            <a:endParaRPr lang="es-CR" dirty="0"/>
          </a:p>
          <a:p>
            <a:pPr algn="just"/>
            <a:r>
              <a:rPr lang="es-CR" b="1" dirty="0"/>
              <a:t> </a:t>
            </a:r>
            <a:endParaRPr lang="es-CR" dirty="0"/>
          </a:p>
          <a:p>
            <a:endParaRPr lang="es-CR" dirty="0"/>
          </a:p>
        </p:txBody>
      </p:sp>
    </p:spTree>
    <p:extLst>
      <p:ext uri="{BB962C8B-B14F-4D97-AF65-F5344CB8AC3E}">
        <p14:creationId xmlns:p14="http://schemas.microsoft.com/office/powerpoint/2010/main" val="19744190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AABC4E5-C875-4D2D-8ACA-A2D25FB4E56A}"/>
              </a:ext>
            </a:extLst>
          </p:cNvPr>
          <p:cNvSpPr>
            <a:spLocks noGrp="1"/>
          </p:cNvSpPr>
          <p:nvPr>
            <p:ph type="title"/>
          </p:nvPr>
        </p:nvSpPr>
        <p:spPr/>
        <p:txBody>
          <a:bodyPr/>
          <a:lstStyle/>
          <a:p>
            <a:pPr algn="ctr"/>
            <a:r>
              <a:rPr lang="es-CR" dirty="0"/>
              <a:t>CONSECUENCIAS PROCESALES DEL TRASLADO –ART. 544-</a:t>
            </a:r>
          </a:p>
        </p:txBody>
      </p:sp>
      <p:sp>
        <p:nvSpPr>
          <p:cNvPr id="3" name="Marcador de contenido 2">
            <a:extLst>
              <a:ext uri="{FF2B5EF4-FFF2-40B4-BE49-F238E27FC236}">
                <a16:creationId xmlns:a16="http://schemas.microsoft.com/office/drawing/2014/main" xmlns="" id="{5282818A-1DA1-4C16-9973-7472E97F3896}"/>
              </a:ext>
            </a:extLst>
          </p:cNvPr>
          <p:cNvSpPr>
            <a:spLocks noGrp="1"/>
          </p:cNvSpPr>
          <p:nvPr>
            <p:ph idx="1"/>
          </p:nvPr>
        </p:nvSpPr>
        <p:spPr/>
        <p:txBody>
          <a:bodyPr/>
          <a:lstStyle/>
          <a:p>
            <a:r>
              <a:rPr lang="es-CR" b="1" dirty="0"/>
              <a:t>. NO CONTESTAR DENTRO DEL PLAZO DE 5 DIAS. Y NO PRESENTAR OPOSICIÓN. En mi criterio, la oposición extemporánea no es oposición válida.</a:t>
            </a:r>
            <a:endParaRPr lang="es-CR" dirty="0"/>
          </a:p>
          <a:p>
            <a:r>
              <a:rPr lang="es-CR" b="1" dirty="0"/>
              <a:t>. NO PRESENTAR EXPEDIENTE ADMINISTRATIVO DENTRO DE ESE PLAZO. </a:t>
            </a:r>
            <a:endParaRPr lang="es-CR" dirty="0"/>
          </a:p>
          <a:p>
            <a:r>
              <a:rPr lang="es-CR" b="1" dirty="0"/>
              <a:t>. CONSECUENCIA. Declarar con lugar la acción, salvo que los autos, no ameriten una consecuencia distinta. Posibilidad de apreciar contestación y documentos extemporáneos. </a:t>
            </a:r>
            <a:endParaRPr lang="es-CR" dirty="0"/>
          </a:p>
          <a:p>
            <a:endParaRPr lang="es-CR" dirty="0"/>
          </a:p>
        </p:txBody>
      </p:sp>
    </p:spTree>
    <p:extLst>
      <p:ext uri="{BB962C8B-B14F-4D97-AF65-F5344CB8AC3E}">
        <p14:creationId xmlns:p14="http://schemas.microsoft.com/office/powerpoint/2010/main" val="12604266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D21A1BB-C353-4C6B-9549-7A476377A4B2}"/>
              </a:ext>
            </a:extLst>
          </p:cNvPr>
          <p:cNvSpPr>
            <a:spLocks noGrp="1"/>
          </p:cNvSpPr>
          <p:nvPr>
            <p:ph type="title"/>
          </p:nvPr>
        </p:nvSpPr>
        <p:spPr/>
        <p:txBody>
          <a:bodyPr/>
          <a:lstStyle/>
          <a:p>
            <a:pPr algn="ctr"/>
            <a:r>
              <a:rPr lang="es-CR" dirty="0"/>
              <a:t>CUANDO SE CONTESTA Y SE OFRECE EL EXPEDIENTE…</a:t>
            </a:r>
          </a:p>
        </p:txBody>
      </p:sp>
      <p:sp>
        <p:nvSpPr>
          <p:cNvPr id="3" name="Marcador de contenido 2">
            <a:extLst>
              <a:ext uri="{FF2B5EF4-FFF2-40B4-BE49-F238E27FC236}">
                <a16:creationId xmlns:a16="http://schemas.microsoft.com/office/drawing/2014/main" xmlns="" id="{C01ED290-CEEF-4962-A7CC-38E074ED6B69}"/>
              </a:ext>
            </a:extLst>
          </p:cNvPr>
          <p:cNvSpPr>
            <a:spLocks noGrp="1"/>
          </p:cNvSpPr>
          <p:nvPr>
            <p:ph idx="1"/>
          </p:nvPr>
        </p:nvSpPr>
        <p:spPr/>
        <p:txBody>
          <a:bodyPr/>
          <a:lstStyle/>
          <a:p>
            <a:pPr algn="just"/>
            <a:r>
              <a:rPr lang="es-CR" sz="2400" b="1" dirty="0"/>
              <a:t>Se le da audiencia a la parte actora, por tres días. </a:t>
            </a:r>
            <a:endParaRPr lang="es-CR" sz="2400" dirty="0"/>
          </a:p>
          <a:p>
            <a:pPr algn="just"/>
            <a:r>
              <a:rPr lang="es-CR" sz="2400" b="1" dirty="0"/>
              <a:t> . PRACTICA DE PRUEBA NO DOCUMENTAL.</a:t>
            </a:r>
            <a:endParaRPr lang="es-CR" sz="2400" dirty="0"/>
          </a:p>
          <a:p>
            <a:pPr algn="just"/>
            <a:r>
              <a:rPr lang="es-CR" sz="2400" b="1" dirty="0"/>
              <a:t>. Se realiza en audiencia única. Analogía 518. MEDIOS DE PRUEBA. 479. Especial cuidado, 478, inciso 10.</a:t>
            </a:r>
            <a:endParaRPr lang="es-CR" sz="2400" dirty="0"/>
          </a:p>
          <a:p>
            <a:pPr algn="just"/>
            <a:r>
              <a:rPr lang="es-CR" sz="2400" b="1" dirty="0"/>
              <a:t>. ESA AUDIENCIA DEBE SEÑALARSE CON PRIORIDAD A OTROS SEÑALAMIENTOS.</a:t>
            </a:r>
          </a:p>
          <a:p>
            <a:pPr algn="just"/>
            <a:r>
              <a:rPr lang="es-CR" sz="2400" b="1" dirty="0">
                <a:solidFill>
                  <a:srgbClr val="FF0000"/>
                </a:solidFill>
              </a:rPr>
              <a:t>VOTO 51-18. Cuando la contestación incluye defensas previas deben resolverse por escrito. Art. 503, no en audiencia. Y TIENEN RECURSO DE APELACIÓN.</a:t>
            </a:r>
            <a:endParaRPr lang="es-CR" sz="2400" dirty="0">
              <a:solidFill>
                <a:srgbClr val="FF0000"/>
              </a:solidFill>
            </a:endParaRPr>
          </a:p>
          <a:p>
            <a:endParaRPr lang="es-CR" dirty="0"/>
          </a:p>
        </p:txBody>
      </p:sp>
    </p:spTree>
    <p:extLst>
      <p:ext uri="{BB962C8B-B14F-4D97-AF65-F5344CB8AC3E}">
        <p14:creationId xmlns:p14="http://schemas.microsoft.com/office/powerpoint/2010/main" val="32546373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E006BDB-51AD-43A9-98B0-C1CC32A0175B}"/>
              </a:ext>
            </a:extLst>
          </p:cNvPr>
          <p:cNvSpPr>
            <a:spLocks noGrp="1"/>
          </p:cNvSpPr>
          <p:nvPr>
            <p:ph type="title"/>
          </p:nvPr>
        </p:nvSpPr>
        <p:spPr/>
        <p:txBody>
          <a:bodyPr/>
          <a:lstStyle/>
          <a:p>
            <a:pPr algn="ctr"/>
            <a:r>
              <a:rPr lang="es-CR" dirty="0"/>
              <a:t>SENTENCIA…</a:t>
            </a:r>
          </a:p>
        </p:txBody>
      </p:sp>
      <p:sp>
        <p:nvSpPr>
          <p:cNvPr id="3" name="Marcador de contenido 2">
            <a:extLst>
              <a:ext uri="{FF2B5EF4-FFF2-40B4-BE49-F238E27FC236}">
                <a16:creationId xmlns:a16="http://schemas.microsoft.com/office/drawing/2014/main" xmlns="" id="{76C2F7A9-048C-455E-851C-0C3085973A81}"/>
              </a:ext>
            </a:extLst>
          </p:cNvPr>
          <p:cNvSpPr>
            <a:spLocks noGrp="1"/>
          </p:cNvSpPr>
          <p:nvPr>
            <p:ph idx="1"/>
          </p:nvPr>
        </p:nvSpPr>
        <p:spPr/>
        <p:txBody>
          <a:bodyPr>
            <a:normAutofit/>
          </a:bodyPr>
          <a:lstStyle/>
          <a:p>
            <a:pPr algn="just"/>
            <a:r>
              <a:rPr lang="es-CR" sz="2400" b="1" dirty="0"/>
              <a:t>. LA SENTENCIA SE DICTA EN AUDIENCIA, art. 518, formalidades 560.</a:t>
            </a:r>
            <a:endParaRPr lang="es-CR" sz="2400" dirty="0"/>
          </a:p>
          <a:p>
            <a:pPr algn="just"/>
            <a:r>
              <a:rPr lang="es-CR" sz="2400" b="1" dirty="0"/>
              <a:t> </a:t>
            </a:r>
            <a:endParaRPr lang="es-CR" sz="2400" dirty="0"/>
          </a:p>
          <a:p>
            <a:pPr algn="just"/>
            <a:r>
              <a:rPr lang="es-CR" sz="2400" b="1" dirty="0"/>
              <a:t>. EL ANALISIS ES LIMITADO. A las pretensiones para la tutela, el quebranto de la protección, el procedimiento o los aspectos formales garantizados en el fuero. ART. 545. </a:t>
            </a:r>
            <a:endParaRPr lang="es-CR" sz="2400" dirty="0"/>
          </a:p>
          <a:p>
            <a:pPr algn="just"/>
            <a:r>
              <a:rPr lang="es-CR" sz="2400" b="1" dirty="0"/>
              <a:t> </a:t>
            </a:r>
            <a:r>
              <a:rPr lang="es-CR" sz="2400" b="1" dirty="0">
                <a:solidFill>
                  <a:srgbClr val="FF0000"/>
                </a:solidFill>
              </a:rPr>
              <a:t>VOTO 51-18. Debe indicarse expresamente que goza de CASACIÓN. No basta citar el 590 –se refiere también a apelación-.  ART. 55 LOPJ</a:t>
            </a:r>
            <a:endParaRPr lang="es-CR" sz="2400" dirty="0"/>
          </a:p>
          <a:p>
            <a:endParaRPr lang="es-CR" dirty="0"/>
          </a:p>
        </p:txBody>
      </p:sp>
    </p:spTree>
    <p:extLst>
      <p:ext uri="{BB962C8B-B14F-4D97-AF65-F5344CB8AC3E}">
        <p14:creationId xmlns:p14="http://schemas.microsoft.com/office/powerpoint/2010/main" val="19520404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B0858CF-9D92-4138-A787-80B1E87A799B}"/>
              </a:ext>
            </a:extLst>
          </p:cNvPr>
          <p:cNvSpPr>
            <a:spLocks noGrp="1"/>
          </p:cNvSpPr>
          <p:nvPr>
            <p:ph type="title"/>
          </p:nvPr>
        </p:nvSpPr>
        <p:spPr/>
        <p:txBody>
          <a:bodyPr/>
          <a:lstStyle/>
          <a:p>
            <a:pPr algn="ctr"/>
            <a:r>
              <a:rPr lang="es-CR" dirty="0"/>
              <a:t>SENTENCIA FAVORABLE O CON LUGAR…</a:t>
            </a:r>
          </a:p>
        </p:txBody>
      </p:sp>
      <p:sp>
        <p:nvSpPr>
          <p:cNvPr id="3" name="Marcador de contenido 2">
            <a:extLst>
              <a:ext uri="{FF2B5EF4-FFF2-40B4-BE49-F238E27FC236}">
                <a16:creationId xmlns:a16="http://schemas.microsoft.com/office/drawing/2014/main" xmlns="" id="{33B8B35A-FBC2-4DB3-8B02-60BB6C641BD5}"/>
              </a:ext>
            </a:extLst>
          </p:cNvPr>
          <p:cNvSpPr>
            <a:spLocks noGrp="1"/>
          </p:cNvSpPr>
          <p:nvPr>
            <p:ph idx="1"/>
          </p:nvPr>
        </p:nvSpPr>
        <p:spPr/>
        <p:txBody>
          <a:bodyPr/>
          <a:lstStyle/>
          <a:p>
            <a:pPr algn="just"/>
            <a:r>
              <a:rPr lang="es-CR" sz="2400" b="1" dirty="0"/>
              <a:t>. DECRETA NULIDAD. Y SE REPONE A LA SITUACIÓN PREVIA DEL ACTO QUE DIO ORIGEN AL DESPIDO. </a:t>
            </a:r>
            <a:endParaRPr lang="es-CR" sz="2400" dirty="0"/>
          </a:p>
          <a:p>
            <a:pPr algn="just"/>
            <a:r>
              <a:rPr lang="es-CR" sz="2400" b="1" dirty="0"/>
              <a:t>. LIMITES DEL FALLO ESTIMATORIO. No prejuzga sobre la conducta material o sustancial del demandado, cuando la tutela se refiera, únicamente a derechos sobre un procedimiento, requisitos o formalidades. </a:t>
            </a:r>
            <a:endParaRPr lang="es-CR" sz="2400" dirty="0"/>
          </a:p>
          <a:p>
            <a:endParaRPr lang="es-CR" dirty="0"/>
          </a:p>
        </p:txBody>
      </p:sp>
    </p:spTree>
    <p:extLst>
      <p:ext uri="{BB962C8B-B14F-4D97-AF65-F5344CB8AC3E}">
        <p14:creationId xmlns:p14="http://schemas.microsoft.com/office/powerpoint/2010/main" val="2202752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FB8FB20-F69F-4C7C-A16B-FE2E1BB52CCD}"/>
              </a:ext>
            </a:extLst>
          </p:cNvPr>
          <p:cNvSpPr>
            <a:spLocks noGrp="1"/>
          </p:cNvSpPr>
          <p:nvPr>
            <p:ph type="title"/>
          </p:nvPr>
        </p:nvSpPr>
        <p:spPr/>
        <p:txBody>
          <a:bodyPr/>
          <a:lstStyle/>
          <a:p>
            <a:pPr algn="ctr"/>
            <a:r>
              <a:rPr lang="es-CR" dirty="0"/>
              <a:t>SENTENCIA FAVORABLE</a:t>
            </a:r>
          </a:p>
        </p:txBody>
      </p:sp>
      <p:sp>
        <p:nvSpPr>
          <p:cNvPr id="3" name="Marcador de contenido 2">
            <a:extLst>
              <a:ext uri="{FF2B5EF4-FFF2-40B4-BE49-F238E27FC236}">
                <a16:creationId xmlns:a16="http://schemas.microsoft.com/office/drawing/2014/main" xmlns="" id="{5C5A217A-DB3F-4711-AA09-57D061FEB492}"/>
              </a:ext>
            </a:extLst>
          </p:cNvPr>
          <p:cNvSpPr>
            <a:spLocks noGrp="1"/>
          </p:cNvSpPr>
          <p:nvPr>
            <p:ph idx="1"/>
          </p:nvPr>
        </p:nvSpPr>
        <p:spPr/>
        <p:txBody>
          <a:bodyPr>
            <a:normAutofit/>
          </a:bodyPr>
          <a:lstStyle/>
          <a:p>
            <a:pPr algn="just"/>
            <a:r>
              <a:rPr lang="es-CR" b="1" dirty="0"/>
              <a:t>. CONDENA DAÑOS Y PERJUICIOS CAUSADOS. Ojo creo yo que en caso de haber sido demostrados. REQUISITOS DE LA DEMANDA. De lo contrario se infringiría 561 párrafo 1° en caso de remitir los daños y perjuicios a su cuantificación en ejecución del fallo.</a:t>
            </a:r>
            <a:endParaRPr lang="es-CR" dirty="0"/>
          </a:p>
          <a:p>
            <a:pPr algn="just"/>
            <a:r>
              <a:rPr lang="es-CR" b="1" dirty="0"/>
              <a:t>. EN CASO DE QUE LOS EFECTOS DEL ACTO IMPUGNADO NO SE HUBIERAN SUSPENDIDO, se ordena reinstalación con el pago de los salarios caídos. </a:t>
            </a:r>
            <a:endParaRPr lang="es-CR" dirty="0"/>
          </a:p>
          <a:p>
            <a:pPr algn="just"/>
            <a:r>
              <a:rPr lang="es-CR" b="1" dirty="0"/>
              <a:t>FORMALIDADES.  560 A 569 (formalidades, costas, intereses, indexación, efectos).</a:t>
            </a:r>
            <a:endParaRPr lang="es-CR" dirty="0"/>
          </a:p>
          <a:p>
            <a:endParaRPr lang="es-CR" dirty="0"/>
          </a:p>
        </p:txBody>
      </p:sp>
    </p:spTree>
    <p:extLst>
      <p:ext uri="{BB962C8B-B14F-4D97-AF65-F5344CB8AC3E}">
        <p14:creationId xmlns:p14="http://schemas.microsoft.com/office/powerpoint/2010/main" val="23677288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8CE7A58-DF84-4808-9CCE-AB7B3F9F29F4}"/>
              </a:ext>
            </a:extLst>
          </p:cNvPr>
          <p:cNvSpPr>
            <a:spLocks noGrp="1"/>
          </p:cNvSpPr>
          <p:nvPr>
            <p:ph type="title"/>
          </p:nvPr>
        </p:nvSpPr>
        <p:spPr/>
        <p:txBody>
          <a:bodyPr/>
          <a:lstStyle/>
          <a:p>
            <a:pPr algn="ctr"/>
            <a:r>
              <a:rPr lang="es-CR" dirty="0"/>
              <a:t>SENTENCIA DESESTIMATORIA -545-</a:t>
            </a:r>
          </a:p>
        </p:txBody>
      </p:sp>
      <p:sp>
        <p:nvSpPr>
          <p:cNvPr id="3" name="Marcador de contenido 2">
            <a:extLst>
              <a:ext uri="{FF2B5EF4-FFF2-40B4-BE49-F238E27FC236}">
                <a16:creationId xmlns:a16="http://schemas.microsoft.com/office/drawing/2014/main" xmlns="" id="{4A33B82C-3806-40DF-BD6B-8A2145D40F14}"/>
              </a:ext>
            </a:extLst>
          </p:cNvPr>
          <p:cNvSpPr>
            <a:spLocks noGrp="1"/>
          </p:cNvSpPr>
          <p:nvPr>
            <p:ph idx="1"/>
          </p:nvPr>
        </p:nvSpPr>
        <p:spPr/>
        <p:txBody>
          <a:bodyPr>
            <a:normAutofit lnSpcReduction="10000"/>
          </a:bodyPr>
          <a:lstStyle/>
          <a:p>
            <a:pPr algn="just"/>
            <a:r>
              <a:rPr lang="es-CR" sz="2400" b="1" dirty="0"/>
              <a:t>. En caso de que los efectos del acto se hayan suspendido (por medida cautelar), su ejecución se podrá llevar a cabo una vez firme esa sentencia denegatoria. </a:t>
            </a:r>
            <a:endParaRPr lang="es-CR" sz="2400" dirty="0"/>
          </a:p>
          <a:p>
            <a:pPr algn="just"/>
            <a:r>
              <a:rPr lang="es-CR" sz="2400" b="1" dirty="0"/>
              <a:t> </a:t>
            </a:r>
          </a:p>
          <a:p>
            <a:pPr algn="just"/>
            <a:r>
              <a:rPr lang="es-CR" sz="2400" b="1" dirty="0"/>
              <a:t>Condena en costas a cargo de la parte actora. O posible exención. Art. 562 y 563. </a:t>
            </a:r>
            <a:endParaRPr lang="es-CR" sz="2400" dirty="0"/>
          </a:p>
          <a:p>
            <a:pPr algn="just"/>
            <a:r>
              <a:rPr lang="es-CR" sz="2400" b="1" dirty="0"/>
              <a:t> </a:t>
            </a:r>
          </a:p>
          <a:p>
            <a:pPr algn="just"/>
            <a:r>
              <a:rPr lang="es-CR" sz="2400" b="1" dirty="0">
                <a:solidFill>
                  <a:srgbClr val="FF0000"/>
                </a:solidFill>
              </a:rPr>
              <a:t>VOTO 321-18. Se aplica 518. posibilidad de relevar el dictado de la parte literal. </a:t>
            </a:r>
            <a:endParaRPr lang="es-CR" sz="2400" dirty="0">
              <a:solidFill>
                <a:srgbClr val="FF0000"/>
              </a:solidFill>
            </a:endParaRPr>
          </a:p>
          <a:p>
            <a:endParaRPr lang="es-CR" dirty="0"/>
          </a:p>
        </p:txBody>
      </p:sp>
    </p:spTree>
    <p:extLst>
      <p:ext uri="{BB962C8B-B14F-4D97-AF65-F5344CB8AC3E}">
        <p14:creationId xmlns:p14="http://schemas.microsoft.com/office/powerpoint/2010/main" val="966243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376CC6-9E29-4CA1-99A0-9EE52703F2C5}"/>
              </a:ext>
            </a:extLst>
          </p:cNvPr>
          <p:cNvSpPr>
            <a:spLocks noGrp="1"/>
          </p:cNvSpPr>
          <p:nvPr>
            <p:ph type="title"/>
          </p:nvPr>
        </p:nvSpPr>
        <p:spPr>
          <a:xfrm>
            <a:off x="1154954" y="601980"/>
            <a:ext cx="8761413" cy="1078652"/>
          </a:xfrm>
        </p:spPr>
        <p:txBody>
          <a:bodyPr/>
          <a:lstStyle/>
          <a:p>
            <a:pPr algn="ctr"/>
            <a:r>
              <a:rPr lang="es-CR" sz="3200" dirty="0">
                <a:latin typeface="Times New Roman" panose="02020603050405020304" pitchFamily="18" charset="0"/>
                <a:cs typeface="Times New Roman" panose="02020603050405020304" pitchFamily="18" charset="0"/>
              </a:rPr>
              <a:t>PROTECCIÓN DE PERSONA TRABAJADORA ADOLESCENTE</a:t>
            </a:r>
          </a:p>
        </p:txBody>
      </p:sp>
      <p:sp>
        <p:nvSpPr>
          <p:cNvPr id="3" name="Text Placeholder 2">
            <a:extLst>
              <a:ext uri="{FF2B5EF4-FFF2-40B4-BE49-F238E27FC236}">
                <a16:creationId xmlns:a16="http://schemas.microsoft.com/office/drawing/2014/main" xmlns="" id="{7741988F-3AB2-4B0C-8637-C59A84E71F66}"/>
              </a:ext>
            </a:extLst>
          </p:cNvPr>
          <p:cNvSpPr>
            <a:spLocks noGrp="1"/>
          </p:cNvSpPr>
          <p:nvPr>
            <p:ph type="body" idx="1"/>
          </p:nvPr>
        </p:nvSpPr>
        <p:spPr/>
        <p:txBody>
          <a:bodyPr/>
          <a:lstStyle/>
          <a:p>
            <a:r>
              <a:rPr lang="es-CR" sz="2200" dirty="0">
                <a:latin typeface="Times New Roman" panose="02020603050405020304" pitchFamily="18" charset="0"/>
                <a:cs typeface="Times New Roman" panose="02020603050405020304" pitchFamily="18" charset="0"/>
              </a:rPr>
              <a:t>ES PROHIBIDO DESPEDIRLA</a:t>
            </a:r>
          </a:p>
        </p:txBody>
      </p:sp>
      <p:sp>
        <p:nvSpPr>
          <p:cNvPr id="4" name="Content Placeholder 3">
            <a:extLst>
              <a:ext uri="{FF2B5EF4-FFF2-40B4-BE49-F238E27FC236}">
                <a16:creationId xmlns:a16="http://schemas.microsoft.com/office/drawing/2014/main" xmlns="" id="{6381A329-3F92-490B-A74D-56E35F9469C1}"/>
              </a:ext>
            </a:extLst>
          </p:cNvPr>
          <p:cNvSpPr>
            <a:spLocks noGrp="1"/>
          </p:cNvSpPr>
          <p:nvPr>
            <p:ph sz="half" idx="2"/>
          </p:nvPr>
        </p:nvSpPr>
        <p:spPr/>
        <p:txBody>
          <a:bodyPr/>
          <a:lstStyle/>
          <a:p>
            <a:endParaRPr lang="es-CR" dirty="0"/>
          </a:p>
          <a:p>
            <a:r>
              <a:rPr lang="es-CR" dirty="0"/>
              <a:t>Salvo que:</a:t>
            </a:r>
          </a:p>
          <a:p>
            <a:pPr lvl="1"/>
            <a:r>
              <a:rPr lang="es-CR" dirty="0"/>
              <a:t> Exista autorización previa del Ministerio de Trabajo </a:t>
            </a:r>
          </a:p>
          <a:p>
            <a:pPr lvl="1"/>
            <a:r>
              <a:rPr lang="es-CR" dirty="0"/>
              <a:t>Por cometer una falta grave</a:t>
            </a:r>
          </a:p>
          <a:p>
            <a:pPr marL="0" indent="0">
              <a:buNone/>
            </a:pPr>
            <a:endParaRPr lang="es-CR" dirty="0"/>
          </a:p>
        </p:txBody>
      </p:sp>
      <p:sp>
        <p:nvSpPr>
          <p:cNvPr id="5" name="Text Placeholder 4">
            <a:extLst>
              <a:ext uri="{FF2B5EF4-FFF2-40B4-BE49-F238E27FC236}">
                <a16:creationId xmlns:a16="http://schemas.microsoft.com/office/drawing/2014/main" xmlns="" id="{BA8321D5-EE10-46AC-90B6-81E41261A55E}"/>
              </a:ext>
            </a:extLst>
          </p:cNvPr>
          <p:cNvSpPr>
            <a:spLocks noGrp="1"/>
          </p:cNvSpPr>
          <p:nvPr>
            <p:ph type="body" sz="quarter" idx="3"/>
          </p:nvPr>
        </p:nvSpPr>
        <p:spPr/>
        <p:txBody>
          <a:bodyPr/>
          <a:lstStyle/>
          <a:p>
            <a:r>
              <a:rPr lang="es-CR" sz="2200" dirty="0">
                <a:latin typeface="Times New Roman" panose="02020603050405020304" pitchFamily="18" charset="0"/>
                <a:cs typeface="Times New Roman" panose="02020603050405020304" pitchFamily="18" charset="0"/>
              </a:rPr>
              <a:t>PROTECCIÓN DE FUEROS</a:t>
            </a:r>
          </a:p>
        </p:txBody>
      </p:sp>
      <p:sp>
        <p:nvSpPr>
          <p:cNvPr id="6" name="Content Placeholder 5">
            <a:extLst>
              <a:ext uri="{FF2B5EF4-FFF2-40B4-BE49-F238E27FC236}">
                <a16:creationId xmlns:a16="http://schemas.microsoft.com/office/drawing/2014/main" xmlns="" id="{6A07840F-A789-4028-8E25-08697D53687E}"/>
              </a:ext>
            </a:extLst>
          </p:cNvPr>
          <p:cNvSpPr>
            <a:spLocks noGrp="1"/>
          </p:cNvSpPr>
          <p:nvPr>
            <p:ph sz="quarter" idx="4"/>
          </p:nvPr>
        </p:nvSpPr>
        <p:spPr/>
        <p:txBody>
          <a:bodyPr>
            <a:normAutofit/>
          </a:bodyPr>
          <a:lstStyle/>
          <a:p>
            <a:endParaRPr lang="es-CR" dirty="0"/>
          </a:p>
          <a:p>
            <a:r>
              <a:rPr lang="es-CR" dirty="0"/>
              <a:t>En caso de despido sin autorización del Ministerio de Trabajo, puede solicitar la reinstalación a través de proceso ágil y prioritario</a:t>
            </a:r>
          </a:p>
          <a:p>
            <a:r>
              <a:rPr lang="es-CR" dirty="0"/>
              <a:t>Puede solicitar reinstalación como medida cautelar</a:t>
            </a:r>
          </a:p>
          <a:p>
            <a:endParaRPr lang="es-CR" dirty="0"/>
          </a:p>
        </p:txBody>
      </p:sp>
    </p:spTree>
    <p:extLst>
      <p:ext uri="{BB962C8B-B14F-4D97-AF65-F5344CB8AC3E}">
        <p14:creationId xmlns:p14="http://schemas.microsoft.com/office/powerpoint/2010/main" val="19654804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A92CCDD-3505-472B-97D3-0AE0B30BFAB1}"/>
              </a:ext>
            </a:extLst>
          </p:cNvPr>
          <p:cNvSpPr>
            <a:spLocks noGrp="1"/>
          </p:cNvSpPr>
          <p:nvPr>
            <p:ph type="title"/>
          </p:nvPr>
        </p:nvSpPr>
        <p:spPr/>
        <p:txBody>
          <a:bodyPr>
            <a:normAutofit fontScale="90000"/>
          </a:bodyPr>
          <a:lstStyle/>
          <a:p>
            <a:pPr algn="ctr"/>
            <a:r>
              <a:rPr lang="es-CR" dirty="0"/>
              <a:t>MARCO DE POSIBLES SANCIONES A LOS ÓRGANOS ADMINISTRATIVOS Y JURISDICCIONALES –ART. 547-</a:t>
            </a:r>
          </a:p>
        </p:txBody>
      </p:sp>
      <p:sp>
        <p:nvSpPr>
          <p:cNvPr id="3" name="Marcador de contenido 2">
            <a:extLst>
              <a:ext uri="{FF2B5EF4-FFF2-40B4-BE49-F238E27FC236}">
                <a16:creationId xmlns:a16="http://schemas.microsoft.com/office/drawing/2014/main" xmlns="" id="{DE513065-440B-4839-84D7-51F6D1E120ED}"/>
              </a:ext>
            </a:extLst>
          </p:cNvPr>
          <p:cNvSpPr>
            <a:spLocks noGrp="1"/>
          </p:cNvSpPr>
          <p:nvPr>
            <p:ph idx="1"/>
          </p:nvPr>
        </p:nvSpPr>
        <p:spPr/>
        <p:txBody>
          <a:bodyPr>
            <a:normAutofit/>
          </a:bodyPr>
          <a:lstStyle/>
          <a:p>
            <a:pPr algn="just"/>
            <a:r>
              <a:rPr lang="es-CR" sz="2400" dirty="0"/>
              <a:t>SURGEN POR INCUMPLIMIENTO DE PLAZOS. </a:t>
            </a:r>
          </a:p>
          <a:p>
            <a:pPr algn="just"/>
            <a:r>
              <a:rPr lang="es-CR" sz="2400" b="1" dirty="0"/>
              <a:t>NO PEDIR INFORME A LOS ÓRGANOS DENTRO DE LAS 24 HORAS QUE ESTABLECE EL 543. Esta sanción sería para el órgano jurisdiccional.</a:t>
            </a:r>
            <a:endParaRPr lang="es-CR" sz="2400" dirty="0"/>
          </a:p>
          <a:p>
            <a:pPr algn="just"/>
            <a:r>
              <a:rPr lang="es-CR" sz="2400" b="1" dirty="0"/>
              <a:t>. NO REMITIR EL INFORME BAJO JURAMENTO, POR PARTE DEL ÓRGANO ADMINISTRATIVO, O REMITIRLO FUERA DEL PLAZO DE 5 DÍAS. Sanción administrativa para el órgano. </a:t>
            </a:r>
            <a:endParaRPr lang="es-CR" sz="2400" dirty="0"/>
          </a:p>
          <a:p>
            <a:endParaRPr lang="es-CR" dirty="0"/>
          </a:p>
        </p:txBody>
      </p:sp>
    </p:spTree>
    <p:extLst>
      <p:ext uri="{BB962C8B-B14F-4D97-AF65-F5344CB8AC3E}">
        <p14:creationId xmlns:p14="http://schemas.microsoft.com/office/powerpoint/2010/main" val="21967513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406BCBB-F3B4-4C71-9D73-BA9F242F349C}"/>
              </a:ext>
            </a:extLst>
          </p:cNvPr>
          <p:cNvSpPr>
            <a:spLocks noGrp="1"/>
          </p:cNvSpPr>
          <p:nvPr>
            <p:ph type="title"/>
          </p:nvPr>
        </p:nvSpPr>
        <p:spPr/>
        <p:txBody>
          <a:bodyPr/>
          <a:lstStyle/>
          <a:p>
            <a:pPr algn="ctr"/>
            <a:r>
              <a:rPr lang="es-CR" dirty="0"/>
              <a:t>MARCO DE POSIBLES SANCIONES</a:t>
            </a:r>
          </a:p>
        </p:txBody>
      </p:sp>
      <p:sp>
        <p:nvSpPr>
          <p:cNvPr id="3" name="Marcador de contenido 2">
            <a:extLst>
              <a:ext uri="{FF2B5EF4-FFF2-40B4-BE49-F238E27FC236}">
                <a16:creationId xmlns:a16="http://schemas.microsoft.com/office/drawing/2014/main" xmlns="" id="{D1A98C4D-F224-4CD3-B3E8-64FE98397624}"/>
              </a:ext>
            </a:extLst>
          </p:cNvPr>
          <p:cNvSpPr>
            <a:spLocks noGrp="1"/>
          </p:cNvSpPr>
          <p:nvPr>
            <p:ph idx="1"/>
          </p:nvPr>
        </p:nvSpPr>
        <p:spPr/>
        <p:txBody>
          <a:bodyPr/>
          <a:lstStyle/>
          <a:p>
            <a:pPr algn="just"/>
            <a:r>
              <a:rPr lang="es-CR" sz="2800" b="1" dirty="0"/>
              <a:t> . DICTADO DE SENTENCIA FUERA DE PLAZO. Art. 518 y 537 (sanción especial) para los juzgadores o las juzgadoras que dictan fallo fuera del plazo. </a:t>
            </a:r>
            <a:endParaRPr lang="es-CR" sz="2800" dirty="0"/>
          </a:p>
          <a:p>
            <a:pPr algn="just"/>
            <a:r>
              <a:rPr lang="es-CR" sz="2800" b="1" dirty="0"/>
              <a:t/>
            </a:r>
            <a:br>
              <a:rPr lang="es-CR" sz="2800" b="1" dirty="0"/>
            </a:br>
            <a:r>
              <a:rPr lang="es-CR" b="1" dirty="0"/>
              <a:t> </a:t>
            </a:r>
            <a:endParaRPr lang="es-CR" dirty="0"/>
          </a:p>
          <a:p>
            <a:endParaRPr lang="es-CR" dirty="0"/>
          </a:p>
        </p:txBody>
      </p:sp>
    </p:spTree>
    <p:extLst>
      <p:ext uri="{BB962C8B-B14F-4D97-AF65-F5344CB8AC3E}">
        <p14:creationId xmlns:p14="http://schemas.microsoft.com/office/powerpoint/2010/main" val="17186355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xmlns="" id="{D265F17D-BDC7-4A64-84A0-E53A76705E48}"/>
              </a:ext>
            </a:extLst>
          </p:cNvPr>
          <p:cNvSpPr>
            <a:spLocks noGrp="1"/>
          </p:cNvSpPr>
          <p:nvPr>
            <p:ph type="ctrTitle"/>
          </p:nvPr>
        </p:nvSpPr>
        <p:spPr/>
        <p:txBody>
          <a:bodyPr/>
          <a:lstStyle/>
          <a:p>
            <a:pPr algn="ctr"/>
            <a:r>
              <a:rPr lang="es-CR" dirty="0"/>
              <a:t>SINTESIS DE VOTOS</a:t>
            </a:r>
          </a:p>
        </p:txBody>
      </p:sp>
      <p:sp>
        <p:nvSpPr>
          <p:cNvPr id="5" name="Subtítulo 4">
            <a:extLst>
              <a:ext uri="{FF2B5EF4-FFF2-40B4-BE49-F238E27FC236}">
                <a16:creationId xmlns:a16="http://schemas.microsoft.com/office/drawing/2014/main" xmlns="" id="{36DCB04F-A4AE-4EF3-BAA4-D7939BDCC370}"/>
              </a:ext>
            </a:extLst>
          </p:cNvPr>
          <p:cNvSpPr>
            <a:spLocks noGrp="1"/>
          </p:cNvSpPr>
          <p:nvPr>
            <p:ph type="subTitle" idx="1"/>
          </p:nvPr>
        </p:nvSpPr>
        <p:spPr/>
        <p:txBody>
          <a:bodyPr/>
          <a:lstStyle/>
          <a:p>
            <a:endParaRPr lang="es-CR"/>
          </a:p>
        </p:txBody>
      </p:sp>
    </p:spTree>
    <p:extLst>
      <p:ext uri="{BB962C8B-B14F-4D97-AF65-F5344CB8AC3E}">
        <p14:creationId xmlns:p14="http://schemas.microsoft.com/office/powerpoint/2010/main" val="10301389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6721A24-335E-4A17-98BB-EF4C1EF75E0E}"/>
              </a:ext>
            </a:extLst>
          </p:cNvPr>
          <p:cNvSpPr>
            <a:spLocks noGrp="1"/>
          </p:cNvSpPr>
          <p:nvPr>
            <p:ph type="title"/>
          </p:nvPr>
        </p:nvSpPr>
        <p:spPr/>
        <p:txBody>
          <a:bodyPr/>
          <a:lstStyle/>
          <a:p>
            <a:pPr algn="ctr"/>
            <a:r>
              <a:rPr lang="es-CR" dirty="0"/>
              <a:t>51-18</a:t>
            </a:r>
          </a:p>
        </p:txBody>
      </p:sp>
      <p:sp>
        <p:nvSpPr>
          <p:cNvPr id="3" name="Marcador de contenido 2">
            <a:extLst>
              <a:ext uri="{FF2B5EF4-FFF2-40B4-BE49-F238E27FC236}">
                <a16:creationId xmlns:a16="http://schemas.microsoft.com/office/drawing/2014/main" xmlns="" id="{C36ACE36-C933-4616-9F15-FD3578F83784}"/>
              </a:ext>
            </a:extLst>
          </p:cNvPr>
          <p:cNvSpPr>
            <a:spLocks noGrp="1"/>
          </p:cNvSpPr>
          <p:nvPr>
            <p:ph idx="1"/>
          </p:nvPr>
        </p:nvSpPr>
        <p:spPr/>
        <p:txBody>
          <a:bodyPr/>
          <a:lstStyle/>
          <a:p>
            <a:r>
              <a:rPr lang="es-CR" dirty="0"/>
              <a:t>CORRECCIONES A NIVEL PROCESAL. CONSIDERANDO III</a:t>
            </a:r>
          </a:p>
          <a:p>
            <a:r>
              <a:rPr lang="es-CR" dirty="0"/>
              <a:t>A) plazo al resolver procedencia o no de demanda. 543.</a:t>
            </a:r>
          </a:p>
          <a:p>
            <a:r>
              <a:rPr lang="es-CR" dirty="0"/>
              <a:t>B) no resolver medida cautelar pretendida. </a:t>
            </a:r>
          </a:p>
          <a:p>
            <a:r>
              <a:rPr lang="es-CR" dirty="0"/>
              <a:t>C) deber de indicar órgano que debe rendir informe y plazo.</a:t>
            </a:r>
          </a:p>
          <a:p>
            <a:r>
              <a:rPr lang="es-CR" dirty="0"/>
              <a:t>D) excepciones previas deben resolverse interlocutoriamente y no en sentencia.</a:t>
            </a:r>
          </a:p>
          <a:p>
            <a:r>
              <a:rPr lang="es-CR" dirty="0"/>
              <a:t>E) hacer referencia expresa de que goza de recurso de casación y no remitir 590. </a:t>
            </a:r>
          </a:p>
          <a:p>
            <a:endParaRPr lang="es-CR" dirty="0"/>
          </a:p>
        </p:txBody>
      </p:sp>
    </p:spTree>
    <p:extLst>
      <p:ext uri="{BB962C8B-B14F-4D97-AF65-F5344CB8AC3E}">
        <p14:creationId xmlns:p14="http://schemas.microsoft.com/office/powerpoint/2010/main" val="41029827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60CE4DA-9545-4CDF-9C38-F2B692726CDA}"/>
              </a:ext>
            </a:extLst>
          </p:cNvPr>
          <p:cNvSpPr>
            <a:spLocks noGrp="1"/>
          </p:cNvSpPr>
          <p:nvPr>
            <p:ph type="title"/>
          </p:nvPr>
        </p:nvSpPr>
        <p:spPr/>
        <p:txBody>
          <a:bodyPr/>
          <a:lstStyle/>
          <a:p>
            <a:pPr algn="ctr"/>
            <a:r>
              <a:rPr lang="es-CR" dirty="0"/>
              <a:t>51-18</a:t>
            </a:r>
          </a:p>
        </p:txBody>
      </p:sp>
      <p:sp>
        <p:nvSpPr>
          <p:cNvPr id="3" name="Marcador de contenido 2">
            <a:extLst>
              <a:ext uri="{FF2B5EF4-FFF2-40B4-BE49-F238E27FC236}">
                <a16:creationId xmlns:a16="http://schemas.microsoft.com/office/drawing/2014/main" xmlns="" id="{4F41CF22-1A69-4461-AC67-17066993A1A8}"/>
              </a:ext>
            </a:extLst>
          </p:cNvPr>
          <p:cNvSpPr>
            <a:spLocks noGrp="1"/>
          </p:cNvSpPr>
          <p:nvPr>
            <p:ph idx="1"/>
          </p:nvPr>
        </p:nvSpPr>
        <p:spPr/>
        <p:txBody>
          <a:bodyPr/>
          <a:lstStyle/>
          <a:p>
            <a:r>
              <a:rPr lang="es-CR" dirty="0"/>
              <a:t>FONDO DEL CASO.</a:t>
            </a:r>
          </a:p>
          <a:p>
            <a:endParaRPr lang="es-CR" dirty="0"/>
          </a:p>
          <a:p>
            <a:r>
              <a:rPr lang="es-CR" dirty="0"/>
              <a:t>Un recurso de amparo planteado y denegado por la Sala IV.</a:t>
            </a:r>
          </a:p>
          <a:p>
            <a:endParaRPr lang="es-CR" dirty="0"/>
          </a:p>
          <a:p>
            <a:r>
              <a:rPr lang="es-CR" dirty="0" err="1"/>
              <a:t>Petente</a:t>
            </a:r>
            <a:r>
              <a:rPr lang="es-CR" dirty="0"/>
              <a:t> pretende aplicar voto de minoría. </a:t>
            </a:r>
          </a:p>
          <a:p>
            <a:endParaRPr lang="es-CR" dirty="0"/>
          </a:p>
          <a:p>
            <a:r>
              <a:rPr lang="es-CR" dirty="0"/>
              <a:t>Amparo se planteo por su suspensión ordenada en sede penal del cargo de profesor del Ministerio de Educación. </a:t>
            </a:r>
          </a:p>
          <a:p>
            <a:endParaRPr lang="es-CR" dirty="0"/>
          </a:p>
          <a:p>
            <a:r>
              <a:rPr lang="es-CR" dirty="0"/>
              <a:t>Sala lo rechaza. PERO PUDO SER RECHAZADO POR EL JUZGADO</a:t>
            </a:r>
          </a:p>
        </p:txBody>
      </p:sp>
    </p:spTree>
    <p:extLst>
      <p:ext uri="{BB962C8B-B14F-4D97-AF65-F5344CB8AC3E}">
        <p14:creationId xmlns:p14="http://schemas.microsoft.com/office/powerpoint/2010/main" val="35760939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F8C3839-A96A-4B4B-8C37-172FAEFD36FD}"/>
              </a:ext>
            </a:extLst>
          </p:cNvPr>
          <p:cNvSpPr>
            <a:spLocks noGrp="1"/>
          </p:cNvSpPr>
          <p:nvPr>
            <p:ph type="title"/>
          </p:nvPr>
        </p:nvSpPr>
        <p:spPr/>
        <p:txBody>
          <a:bodyPr/>
          <a:lstStyle/>
          <a:p>
            <a:pPr algn="ctr"/>
            <a:r>
              <a:rPr lang="es-CR" dirty="0"/>
              <a:t>15-18</a:t>
            </a:r>
          </a:p>
        </p:txBody>
      </p:sp>
      <p:sp>
        <p:nvSpPr>
          <p:cNvPr id="3" name="Marcador de contenido 2">
            <a:extLst>
              <a:ext uri="{FF2B5EF4-FFF2-40B4-BE49-F238E27FC236}">
                <a16:creationId xmlns:a16="http://schemas.microsoft.com/office/drawing/2014/main" xmlns="" id="{1335DBC6-207D-47E2-A2C5-7A97A0823F02}"/>
              </a:ext>
            </a:extLst>
          </p:cNvPr>
          <p:cNvSpPr>
            <a:spLocks noGrp="1"/>
          </p:cNvSpPr>
          <p:nvPr>
            <p:ph idx="1"/>
          </p:nvPr>
        </p:nvSpPr>
        <p:spPr/>
        <p:txBody>
          <a:bodyPr/>
          <a:lstStyle/>
          <a:p>
            <a:pPr algn="just"/>
            <a:r>
              <a:rPr lang="es-CR" dirty="0"/>
              <a:t>Se plantea proceso por causa análoga de discriminación.</a:t>
            </a:r>
          </a:p>
          <a:p>
            <a:endParaRPr lang="es-CR" dirty="0"/>
          </a:p>
          <a:p>
            <a:pPr algn="just"/>
            <a:r>
              <a:rPr lang="es-CR" dirty="0"/>
              <a:t>Al no reconocer especialidad médica para optar por nombramientos interinos. NULIDAD DE ACTOS ADMINISTRATIVOS. Por incumplimiento Manual Descriptivo de puestos.</a:t>
            </a:r>
          </a:p>
          <a:p>
            <a:pPr algn="just"/>
            <a:endParaRPr lang="es-CR" dirty="0"/>
          </a:p>
          <a:p>
            <a:pPr algn="just"/>
            <a:r>
              <a:rPr lang="es-CR" dirty="0"/>
              <a:t>En estos casos no estamos ante supuestos del 540.</a:t>
            </a:r>
          </a:p>
          <a:p>
            <a:pPr algn="just"/>
            <a:endParaRPr lang="es-CR" dirty="0"/>
          </a:p>
          <a:p>
            <a:pPr algn="just"/>
            <a:r>
              <a:rPr lang="es-CR" dirty="0"/>
              <a:t>La vía es la ordinaria. </a:t>
            </a:r>
          </a:p>
          <a:p>
            <a:endParaRPr lang="es-CR" dirty="0"/>
          </a:p>
          <a:p>
            <a:endParaRPr lang="es-CR" dirty="0"/>
          </a:p>
        </p:txBody>
      </p:sp>
    </p:spTree>
    <p:extLst>
      <p:ext uri="{BB962C8B-B14F-4D97-AF65-F5344CB8AC3E}">
        <p14:creationId xmlns:p14="http://schemas.microsoft.com/office/powerpoint/2010/main" val="1528259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F73A176-8376-49FD-BDC0-1825B956CCC8}"/>
              </a:ext>
            </a:extLst>
          </p:cNvPr>
          <p:cNvSpPr>
            <a:spLocks noGrp="1"/>
          </p:cNvSpPr>
          <p:nvPr>
            <p:ph type="title"/>
          </p:nvPr>
        </p:nvSpPr>
        <p:spPr/>
        <p:txBody>
          <a:bodyPr/>
          <a:lstStyle/>
          <a:p>
            <a:pPr algn="ctr"/>
            <a:r>
              <a:rPr lang="es-CR" dirty="0"/>
              <a:t>321-18</a:t>
            </a:r>
          </a:p>
        </p:txBody>
      </p:sp>
      <p:sp>
        <p:nvSpPr>
          <p:cNvPr id="3" name="Marcador de contenido 2">
            <a:extLst>
              <a:ext uri="{FF2B5EF4-FFF2-40B4-BE49-F238E27FC236}">
                <a16:creationId xmlns:a16="http://schemas.microsoft.com/office/drawing/2014/main" xmlns="" id="{9F6B5AF0-53B7-469C-B7AE-75DB9AB29049}"/>
              </a:ext>
            </a:extLst>
          </p:cNvPr>
          <p:cNvSpPr>
            <a:spLocks noGrp="1"/>
          </p:cNvSpPr>
          <p:nvPr>
            <p:ph idx="1"/>
          </p:nvPr>
        </p:nvSpPr>
        <p:spPr/>
        <p:txBody>
          <a:bodyPr/>
          <a:lstStyle/>
          <a:p>
            <a:r>
              <a:rPr lang="es-CR" dirty="0"/>
              <a:t>Despido en periodo de lactancia. </a:t>
            </a:r>
          </a:p>
          <a:p>
            <a:endParaRPr lang="es-CR" dirty="0"/>
          </a:p>
          <a:p>
            <a:r>
              <a:rPr lang="es-CR" dirty="0"/>
              <a:t>Parte empleadora aduce que había causales objetivas para despido.</a:t>
            </a:r>
          </a:p>
          <a:p>
            <a:endParaRPr lang="es-CR" dirty="0"/>
          </a:p>
          <a:p>
            <a:r>
              <a:rPr lang="es-CR" dirty="0"/>
              <a:t>La prueba esencial radica en si contaba con permiso de lactancia y si se siguió procedimiento para despido. </a:t>
            </a:r>
          </a:p>
        </p:txBody>
      </p:sp>
    </p:spTree>
    <p:extLst>
      <p:ext uri="{BB962C8B-B14F-4D97-AF65-F5344CB8AC3E}">
        <p14:creationId xmlns:p14="http://schemas.microsoft.com/office/powerpoint/2010/main" val="5997434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69875A7-BE13-43B9-AD22-718B0F4B1D0F}"/>
              </a:ext>
            </a:extLst>
          </p:cNvPr>
          <p:cNvSpPr>
            <a:spLocks noGrp="1"/>
          </p:cNvSpPr>
          <p:nvPr>
            <p:ph type="title"/>
          </p:nvPr>
        </p:nvSpPr>
        <p:spPr/>
        <p:txBody>
          <a:bodyPr/>
          <a:lstStyle/>
          <a:p>
            <a:pPr algn="ctr"/>
            <a:r>
              <a:rPr lang="es-CR" dirty="0"/>
              <a:t>370-18</a:t>
            </a:r>
            <a:br>
              <a:rPr lang="es-CR" dirty="0"/>
            </a:br>
            <a:endParaRPr lang="es-CR" dirty="0"/>
          </a:p>
        </p:txBody>
      </p:sp>
      <p:sp>
        <p:nvSpPr>
          <p:cNvPr id="3" name="Marcador de contenido 2">
            <a:extLst>
              <a:ext uri="{FF2B5EF4-FFF2-40B4-BE49-F238E27FC236}">
                <a16:creationId xmlns:a16="http://schemas.microsoft.com/office/drawing/2014/main" xmlns="" id="{46905BAE-964A-4EFF-AB0A-BB542B4CE22D}"/>
              </a:ext>
            </a:extLst>
          </p:cNvPr>
          <p:cNvSpPr>
            <a:spLocks noGrp="1"/>
          </p:cNvSpPr>
          <p:nvPr>
            <p:ph idx="1"/>
          </p:nvPr>
        </p:nvSpPr>
        <p:spPr/>
        <p:txBody>
          <a:bodyPr/>
          <a:lstStyle/>
          <a:p>
            <a:r>
              <a:rPr lang="es-CR" dirty="0"/>
              <a:t>Proceso de fuero especial de protección.</a:t>
            </a:r>
          </a:p>
          <a:p>
            <a:endParaRPr lang="es-CR" dirty="0"/>
          </a:p>
          <a:p>
            <a:r>
              <a:rPr lang="es-CR" dirty="0"/>
              <a:t>Se aplica 518. Las partes manifestaron su conformidad con la sentencia dispositiva. Innecesario dictar la escrita. </a:t>
            </a:r>
          </a:p>
          <a:p>
            <a:endParaRPr lang="es-CR" dirty="0"/>
          </a:p>
          <a:p>
            <a:r>
              <a:rPr lang="es-CR" dirty="0"/>
              <a:t>Imposibilidad de analizar agravios contra la sentencia. </a:t>
            </a:r>
          </a:p>
        </p:txBody>
      </p:sp>
    </p:spTree>
    <p:extLst>
      <p:ext uri="{BB962C8B-B14F-4D97-AF65-F5344CB8AC3E}">
        <p14:creationId xmlns:p14="http://schemas.microsoft.com/office/powerpoint/2010/main" val="18280369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E298F7B-DA19-4D09-938D-E67612425047}"/>
              </a:ext>
            </a:extLst>
          </p:cNvPr>
          <p:cNvSpPr>
            <a:spLocks noGrp="1"/>
          </p:cNvSpPr>
          <p:nvPr>
            <p:ph type="title"/>
          </p:nvPr>
        </p:nvSpPr>
        <p:spPr/>
        <p:txBody>
          <a:bodyPr/>
          <a:lstStyle/>
          <a:p>
            <a:pPr algn="ctr"/>
            <a:r>
              <a:rPr lang="es-CR"/>
              <a:t>185-18 –NO ES FUERO PERO IMPORTANTE-</a:t>
            </a:r>
            <a:endParaRPr lang="es-CR" dirty="0"/>
          </a:p>
        </p:txBody>
      </p:sp>
      <p:sp>
        <p:nvSpPr>
          <p:cNvPr id="3" name="Marcador de contenido 2">
            <a:extLst>
              <a:ext uri="{FF2B5EF4-FFF2-40B4-BE49-F238E27FC236}">
                <a16:creationId xmlns:a16="http://schemas.microsoft.com/office/drawing/2014/main" xmlns="" id="{46DCD57B-3D8E-4973-AF04-60E9A2364D9C}"/>
              </a:ext>
            </a:extLst>
          </p:cNvPr>
          <p:cNvSpPr>
            <a:spLocks noGrp="1"/>
          </p:cNvSpPr>
          <p:nvPr>
            <p:ph idx="1"/>
          </p:nvPr>
        </p:nvSpPr>
        <p:spPr/>
        <p:txBody>
          <a:bodyPr/>
          <a:lstStyle/>
          <a:p>
            <a:r>
              <a:rPr lang="es-CR" dirty="0"/>
              <a:t>Si el recurso es planteado ante el Juzgado como de apelación y no de casación contra la sentencia.</a:t>
            </a:r>
          </a:p>
          <a:p>
            <a:endParaRPr lang="es-CR" dirty="0"/>
          </a:p>
          <a:p>
            <a:r>
              <a:rPr lang="es-CR" dirty="0"/>
              <a:t>Debe interpretarse que es casación y admitirse ante la Sala. </a:t>
            </a:r>
          </a:p>
          <a:p>
            <a:endParaRPr lang="es-CR" dirty="0"/>
          </a:p>
          <a:p>
            <a:r>
              <a:rPr lang="es-CR" dirty="0"/>
              <a:t>Evitar formalidades excesivas y celeridad. 426</a:t>
            </a:r>
          </a:p>
        </p:txBody>
      </p:sp>
    </p:spTree>
    <p:extLst>
      <p:ext uri="{BB962C8B-B14F-4D97-AF65-F5344CB8AC3E}">
        <p14:creationId xmlns:p14="http://schemas.microsoft.com/office/powerpoint/2010/main" val="1056114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65AD729-F271-4436-AE8D-EE1CD2CFC2BD}"/>
              </a:ext>
            </a:extLst>
          </p:cNvPr>
          <p:cNvSpPr>
            <a:spLocks noGrp="1"/>
          </p:cNvSpPr>
          <p:nvPr>
            <p:ph type="title"/>
          </p:nvPr>
        </p:nvSpPr>
        <p:spPr/>
        <p:txBody>
          <a:bodyPr/>
          <a:lstStyle/>
          <a:p>
            <a:pPr algn="ctr"/>
            <a:r>
              <a:rPr lang="es-CR" dirty="0"/>
              <a:t>641-18</a:t>
            </a:r>
          </a:p>
        </p:txBody>
      </p:sp>
      <p:sp>
        <p:nvSpPr>
          <p:cNvPr id="3" name="Marcador de contenido 2">
            <a:extLst>
              <a:ext uri="{FF2B5EF4-FFF2-40B4-BE49-F238E27FC236}">
                <a16:creationId xmlns:a16="http://schemas.microsoft.com/office/drawing/2014/main" xmlns="" id="{19D6A124-905A-460E-9818-87E9867BB442}"/>
              </a:ext>
            </a:extLst>
          </p:cNvPr>
          <p:cNvSpPr>
            <a:spLocks noGrp="1"/>
          </p:cNvSpPr>
          <p:nvPr>
            <p:ph idx="1"/>
          </p:nvPr>
        </p:nvSpPr>
        <p:spPr/>
        <p:txBody>
          <a:bodyPr/>
          <a:lstStyle/>
          <a:p>
            <a:r>
              <a:rPr lang="es-CR" dirty="0"/>
              <a:t>POR VIOLACIÓN AL DEBIDO PROCESO ADMINISTRATIVO. Disciplinario por ausencias injustificadas.</a:t>
            </a:r>
          </a:p>
          <a:p>
            <a:endParaRPr lang="es-CR" dirty="0"/>
          </a:p>
          <a:p>
            <a:r>
              <a:rPr lang="es-CR" dirty="0"/>
              <a:t>Se le notificó audiencia de prueba 8 días antes y no 15. </a:t>
            </a:r>
          </a:p>
          <a:p>
            <a:r>
              <a:rPr lang="es-CR" dirty="0"/>
              <a:t>Faltó recabar prueba. </a:t>
            </a:r>
          </a:p>
          <a:p>
            <a:r>
              <a:rPr lang="es-CR" dirty="0"/>
              <a:t>No se brindaron 3 días para conclusiones.</a:t>
            </a:r>
          </a:p>
          <a:p>
            <a:endParaRPr lang="es-CR" dirty="0"/>
          </a:p>
          <a:p>
            <a:r>
              <a:rPr lang="es-CR" dirty="0"/>
              <a:t>PARA LA SALA. La prueba fue debidamente incorporada y valorada. No obstante indica…</a:t>
            </a:r>
          </a:p>
          <a:p>
            <a:endParaRPr lang="es-CR" dirty="0"/>
          </a:p>
          <a:p>
            <a:endParaRPr lang="es-CR" dirty="0"/>
          </a:p>
          <a:p>
            <a:endParaRPr lang="es-CR" dirty="0"/>
          </a:p>
        </p:txBody>
      </p:sp>
    </p:spTree>
    <p:extLst>
      <p:ext uri="{BB962C8B-B14F-4D97-AF65-F5344CB8AC3E}">
        <p14:creationId xmlns:p14="http://schemas.microsoft.com/office/powerpoint/2010/main" val="1875293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376CC6-9E29-4CA1-99A0-9EE52703F2C5}"/>
              </a:ext>
            </a:extLst>
          </p:cNvPr>
          <p:cNvSpPr>
            <a:spLocks noGrp="1"/>
          </p:cNvSpPr>
          <p:nvPr>
            <p:ph type="title"/>
          </p:nvPr>
        </p:nvSpPr>
        <p:spPr>
          <a:xfrm>
            <a:off x="1154954" y="601980"/>
            <a:ext cx="8761413" cy="1478280"/>
          </a:xfrm>
        </p:spPr>
        <p:txBody>
          <a:bodyPr/>
          <a:lstStyle/>
          <a:p>
            <a:pPr algn="ctr"/>
            <a:r>
              <a:rPr lang="es-CR" sz="3200" dirty="0">
                <a:latin typeface="Times New Roman" panose="02020603050405020304" pitchFamily="18" charset="0"/>
                <a:cs typeface="Times New Roman" panose="02020603050405020304" pitchFamily="18" charset="0"/>
              </a:rPr>
              <a:t>PROTECCIÓN DE PERSONA TRABAJADORAS DURANTE UN CONFLICTO COLECTIVO DE CARÁCTER ECONÓMICO SOCIAL</a:t>
            </a:r>
          </a:p>
        </p:txBody>
      </p:sp>
      <p:sp>
        <p:nvSpPr>
          <p:cNvPr id="3" name="Text Placeholder 2">
            <a:extLst>
              <a:ext uri="{FF2B5EF4-FFF2-40B4-BE49-F238E27FC236}">
                <a16:creationId xmlns:a16="http://schemas.microsoft.com/office/drawing/2014/main" xmlns="" id="{7741988F-3AB2-4B0C-8637-C59A84E71F66}"/>
              </a:ext>
            </a:extLst>
          </p:cNvPr>
          <p:cNvSpPr>
            <a:spLocks noGrp="1"/>
          </p:cNvSpPr>
          <p:nvPr>
            <p:ph type="body" idx="1"/>
          </p:nvPr>
        </p:nvSpPr>
        <p:spPr/>
        <p:txBody>
          <a:bodyPr/>
          <a:lstStyle/>
          <a:p>
            <a:r>
              <a:rPr lang="es-CR" sz="2200" dirty="0">
                <a:latin typeface="Times New Roman" panose="02020603050405020304" pitchFamily="18" charset="0"/>
                <a:cs typeface="Times New Roman" panose="02020603050405020304" pitchFamily="18" charset="0"/>
              </a:rPr>
              <a:t>ES PROHIBIDO DESPEDIRLA</a:t>
            </a:r>
          </a:p>
        </p:txBody>
      </p:sp>
      <p:sp>
        <p:nvSpPr>
          <p:cNvPr id="4" name="Content Placeholder 3">
            <a:extLst>
              <a:ext uri="{FF2B5EF4-FFF2-40B4-BE49-F238E27FC236}">
                <a16:creationId xmlns:a16="http://schemas.microsoft.com/office/drawing/2014/main" xmlns="" id="{6381A329-3F92-490B-A74D-56E35F9469C1}"/>
              </a:ext>
            </a:extLst>
          </p:cNvPr>
          <p:cNvSpPr>
            <a:spLocks noGrp="1"/>
          </p:cNvSpPr>
          <p:nvPr>
            <p:ph sz="half" idx="2"/>
          </p:nvPr>
        </p:nvSpPr>
        <p:spPr/>
        <p:txBody>
          <a:bodyPr>
            <a:normAutofit/>
          </a:bodyPr>
          <a:lstStyle/>
          <a:p>
            <a:endParaRPr lang="es-CR" dirty="0"/>
          </a:p>
          <a:p>
            <a:r>
              <a:rPr lang="es-CR" dirty="0"/>
              <a:t>Salvo que:</a:t>
            </a:r>
          </a:p>
          <a:p>
            <a:pPr lvl="1"/>
            <a:r>
              <a:rPr lang="es-CR" dirty="0"/>
              <a:t> Exista autorización previa del Órgano que tramita el conflicto colectiva en la etapa de conciliación o arbitraje, o el juzgado de trabajo que está calificando la huelga</a:t>
            </a:r>
          </a:p>
          <a:p>
            <a:pPr lvl="1"/>
            <a:r>
              <a:rPr lang="es-CR" dirty="0"/>
              <a:t>Por cometer una falta grave</a:t>
            </a:r>
          </a:p>
        </p:txBody>
      </p:sp>
      <p:sp>
        <p:nvSpPr>
          <p:cNvPr id="5" name="Text Placeholder 4">
            <a:extLst>
              <a:ext uri="{FF2B5EF4-FFF2-40B4-BE49-F238E27FC236}">
                <a16:creationId xmlns:a16="http://schemas.microsoft.com/office/drawing/2014/main" xmlns="" id="{BA8321D5-EE10-46AC-90B6-81E41261A55E}"/>
              </a:ext>
            </a:extLst>
          </p:cNvPr>
          <p:cNvSpPr>
            <a:spLocks noGrp="1"/>
          </p:cNvSpPr>
          <p:nvPr>
            <p:ph type="body" sz="quarter" idx="3"/>
          </p:nvPr>
        </p:nvSpPr>
        <p:spPr/>
        <p:txBody>
          <a:bodyPr/>
          <a:lstStyle/>
          <a:p>
            <a:r>
              <a:rPr lang="es-CR" sz="2200" dirty="0">
                <a:latin typeface="Times New Roman" panose="02020603050405020304" pitchFamily="18" charset="0"/>
                <a:cs typeface="Times New Roman" panose="02020603050405020304" pitchFamily="18" charset="0"/>
              </a:rPr>
              <a:t>PROTECCIÓN DE FUEROS</a:t>
            </a:r>
          </a:p>
        </p:txBody>
      </p:sp>
      <p:sp>
        <p:nvSpPr>
          <p:cNvPr id="6" name="Content Placeholder 5">
            <a:extLst>
              <a:ext uri="{FF2B5EF4-FFF2-40B4-BE49-F238E27FC236}">
                <a16:creationId xmlns:a16="http://schemas.microsoft.com/office/drawing/2014/main" xmlns="" id="{6A07840F-A789-4028-8E25-08697D53687E}"/>
              </a:ext>
            </a:extLst>
          </p:cNvPr>
          <p:cNvSpPr>
            <a:spLocks noGrp="1"/>
          </p:cNvSpPr>
          <p:nvPr>
            <p:ph sz="quarter" idx="4"/>
          </p:nvPr>
        </p:nvSpPr>
        <p:spPr/>
        <p:txBody>
          <a:bodyPr>
            <a:normAutofit/>
          </a:bodyPr>
          <a:lstStyle/>
          <a:p>
            <a:endParaRPr lang="es-CR" dirty="0"/>
          </a:p>
          <a:p>
            <a:r>
              <a:rPr lang="es-CR" dirty="0"/>
              <a:t>En caso de despido sin autorización del órgano correspondiente, puede solicitar la reinstalación a través de proceso ágil y prioritario</a:t>
            </a:r>
          </a:p>
          <a:p>
            <a:r>
              <a:rPr lang="es-CR" dirty="0"/>
              <a:t>Puede solicitar reinstalación como medida cautelar</a:t>
            </a:r>
          </a:p>
          <a:p>
            <a:endParaRPr lang="es-CR" dirty="0"/>
          </a:p>
        </p:txBody>
      </p:sp>
    </p:spTree>
    <p:extLst>
      <p:ext uri="{BB962C8B-B14F-4D97-AF65-F5344CB8AC3E}">
        <p14:creationId xmlns:p14="http://schemas.microsoft.com/office/powerpoint/2010/main" val="5742404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E5D7571-2107-4B0F-A528-D3E1195DA951}"/>
              </a:ext>
            </a:extLst>
          </p:cNvPr>
          <p:cNvSpPr>
            <a:spLocks noGrp="1"/>
          </p:cNvSpPr>
          <p:nvPr>
            <p:ph type="title"/>
          </p:nvPr>
        </p:nvSpPr>
        <p:spPr/>
        <p:txBody>
          <a:bodyPr/>
          <a:lstStyle/>
          <a:p>
            <a:pPr algn="ctr"/>
            <a:r>
              <a:rPr lang="es-CR" dirty="0"/>
              <a:t>641-18</a:t>
            </a:r>
          </a:p>
        </p:txBody>
      </p:sp>
      <p:sp>
        <p:nvSpPr>
          <p:cNvPr id="3" name="Marcador de contenido 2">
            <a:extLst>
              <a:ext uri="{FF2B5EF4-FFF2-40B4-BE49-F238E27FC236}">
                <a16:creationId xmlns:a16="http://schemas.microsoft.com/office/drawing/2014/main" xmlns="" id="{D2E2BA48-0705-493A-B230-2231D4046948}"/>
              </a:ext>
            </a:extLst>
          </p:cNvPr>
          <p:cNvSpPr>
            <a:spLocks noGrp="1"/>
          </p:cNvSpPr>
          <p:nvPr>
            <p:ph idx="1"/>
          </p:nvPr>
        </p:nvSpPr>
        <p:spPr/>
        <p:txBody>
          <a:bodyPr/>
          <a:lstStyle/>
          <a:p>
            <a:r>
              <a:rPr lang="es-CR" dirty="0"/>
              <a:t>“. En cuanto a si  contenía o no los datos del trabajador, es un aspecto que no puede revisarse en este proceso sumarísimo, toda vez que este tipo de análisis es propio de un proceso ordinario en el cual por su naturaleza, se verifica si los hechos o faltas atribuidas a la persona trabajadora fueron o no acreditadas…”</a:t>
            </a:r>
          </a:p>
          <a:p>
            <a:endParaRPr lang="es-CR" dirty="0"/>
          </a:p>
          <a:p>
            <a:r>
              <a:rPr lang="es-CR" dirty="0"/>
              <a:t> . </a:t>
            </a:r>
            <a:r>
              <a:rPr lang="es-CR" dirty="0">
                <a:solidFill>
                  <a:srgbClr val="FF0000"/>
                </a:solidFill>
              </a:rPr>
              <a:t>En cambio, este procedimiento sumarísimo no tiene como fin analizar o constatar la existencia de la falta atribuida y acreditada en sede administrativa, sino, tutelar si se violentó el debido proceso como parte del derecho de defensa, lo cual no ocurrió.</a:t>
            </a:r>
          </a:p>
        </p:txBody>
      </p:sp>
    </p:spTree>
    <p:extLst>
      <p:ext uri="{BB962C8B-B14F-4D97-AF65-F5344CB8AC3E}">
        <p14:creationId xmlns:p14="http://schemas.microsoft.com/office/powerpoint/2010/main" val="12855835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416E8C5-1ACF-4C99-9B84-5F8BC64BFA7E}"/>
              </a:ext>
            </a:extLst>
          </p:cNvPr>
          <p:cNvSpPr>
            <a:spLocks noGrp="1"/>
          </p:cNvSpPr>
          <p:nvPr>
            <p:ph type="title"/>
          </p:nvPr>
        </p:nvSpPr>
        <p:spPr/>
        <p:txBody>
          <a:bodyPr/>
          <a:lstStyle/>
          <a:p>
            <a:pPr algn="ctr"/>
            <a:r>
              <a:rPr lang="es-CR" dirty="0"/>
              <a:t>640-18</a:t>
            </a:r>
          </a:p>
        </p:txBody>
      </p:sp>
      <p:sp>
        <p:nvSpPr>
          <p:cNvPr id="3" name="Marcador de contenido 2">
            <a:extLst>
              <a:ext uri="{FF2B5EF4-FFF2-40B4-BE49-F238E27FC236}">
                <a16:creationId xmlns:a16="http://schemas.microsoft.com/office/drawing/2014/main" xmlns="" id="{74A31E30-DBD0-46E4-A827-83EA2974FDE8}"/>
              </a:ext>
            </a:extLst>
          </p:cNvPr>
          <p:cNvSpPr>
            <a:spLocks noGrp="1"/>
          </p:cNvSpPr>
          <p:nvPr>
            <p:ph idx="1"/>
          </p:nvPr>
        </p:nvSpPr>
        <p:spPr/>
        <p:txBody>
          <a:bodyPr>
            <a:normAutofit lnSpcReduction="10000"/>
          </a:bodyPr>
          <a:lstStyle/>
          <a:p>
            <a:r>
              <a:rPr lang="es-CR" dirty="0"/>
              <a:t>POR VIOLACIÓN AL DEBIDO PROCESO. </a:t>
            </a:r>
          </a:p>
          <a:p>
            <a:endParaRPr lang="es-CR" dirty="0"/>
          </a:p>
          <a:p>
            <a:r>
              <a:rPr lang="es-CR" dirty="0"/>
              <a:t>A fin de que se le cancele el pago del </a:t>
            </a:r>
            <a:r>
              <a:rPr lang="es-CR" dirty="0" err="1"/>
              <a:t>zonaje</a:t>
            </a:r>
            <a:r>
              <a:rPr lang="es-CR" dirty="0"/>
              <a:t> en el SINAC. Daño moral por trato desigual.</a:t>
            </a:r>
          </a:p>
          <a:p>
            <a:endParaRPr lang="es-CR" dirty="0"/>
          </a:p>
          <a:p>
            <a:r>
              <a:rPr lang="es-CR" dirty="0"/>
              <a:t>Los agravios contra el fallo se centran en que la jueza no valora discriminación. Porque no lo incluye en hechos probados.</a:t>
            </a:r>
          </a:p>
          <a:p>
            <a:endParaRPr lang="es-CR" dirty="0"/>
          </a:p>
          <a:p>
            <a:r>
              <a:rPr lang="es-CR" dirty="0"/>
              <a:t>Según la Sala, la jueza aprecia razones por las que el actor no tenía derecho a </a:t>
            </a:r>
            <a:r>
              <a:rPr lang="es-CR" dirty="0" err="1"/>
              <a:t>zonaje</a:t>
            </a:r>
            <a:r>
              <a:rPr lang="es-CR" dirty="0"/>
              <a:t>. A fin de cuentas se dice que no hay discriminación por el no pago del </a:t>
            </a:r>
            <a:r>
              <a:rPr lang="es-CR" dirty="0" err="1"/>
              <a:t>zonaje</a:t>
            </a:r>
            <a:r>
              <a:rPr lang="es-CR" dirty="0"/>
              <a:t>. </a:t>
            </a:r>
          </a:p>
        </p:txBody>
      </p:sp>
    </p:spTree>
    <p:extLst>
      <p:ext uri="{BB962C8B-B14F-4D97-AF65-F5344CB8AC3E}">
        <p14:creationId xmlns:p14="http://schemas.microsoft.com/office/powerpoint/2010/main" val="1816501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911C660-662C-4996-8DDF-A85262402444}"/>
              </a:ext>
            </a:extLst>
          </p:cNvPr>
          <p:cNvSpPr>
            <a:spLocks noGrp="1"/>
          </p:cNvSpPr>
          <p:nvPr>
            <p:ph type="title"/>
          </p:nvPr>
        </p:nvSpPr>
        <p:spPr/>
        <p:txBody>
          <a:bodyPr/>
          <a:lstStyle/>
          <a:p>
            <a:pPr algn="ctr"/>
            <a:r>
              <a:rPr lang="es-CR" dirty="0"/>
              <a:t>551-18</a:t>
            </a:r>
          </a:p>
        </p:txBody>
      </p:sp>
      <p:sp>
        <p:nvSpPr>
          <p:cNvPr id="3" name="Marcador de contenido 2">
            <a:extLst>
              <a:ext uri="{FF2B5EF4-FFF2-40B4-BE49-F238E27FC236}">
                <a16:creationId xmlns:a16="http://schemas.microsoft.com/office/drawing/2014/main" xmlns="" id="{859F1CAC-9418-40EA-8FD8-B96F5E80394A}"/>
              </a:ext>
            </a:extLst>
          </p:cNvPr>
          <p:cNvSpPr>
            <a:spLocks noGrp="1"/>
          </p:cNvSpPr>
          <p:nvPr>
            <p:ph idx="1"/>
          </p:nvPr>
        </p:nvSpPr>
        <p:spPr/>
        <p:txBody>
          <a:bodyPr/>
          <a:lstStyle/>
          <a:p>
            <a:r>
              <a:rPr lang="es-CR" dirty="0"/>
              <a:t>PROCESO POR DISCRIMINACIÓN POR RAZONES DE SALUD.</a:t>
            </a:r>
          </a:p>
          <a:p>
            <a:endParaRPr lang="es-CR" dirty="0"/>
          </a:p>
          <a:p>
            <a:r>
              <a:rPr lang="es-CR" dirty="0"/>
              <a:t>Se anula el fallo, porque fue dictado procedimiento de menor cuantía. Solo se entregó la parte dispositiva.</a:t>
            </a:r>
          </a:p>
          <a:p>
            <a:endParaRPr lang="es-CR" dirty="0"/>
          </a:p>
          <a:p>
            <a:r>
              <a:rPr lang="es-CR" dirty="0"/>
              <a:t>En procesos de fuera se aplica 518 inciso 4°</a:t>
            </a:r>
          </a:p>
        </p:txBody>
      </p:sp>
    </p:spTree>
    <p:extLst>
      <p:ext uri="{BB962C8B-B14F-4D97-AF65-F5344CB8AC3E}">
        <p14:creationId xmlns:p14="http://schemas.microsoft.com/office/powerpoint/2010/main" val="9276734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2870B8C-3EC3-43C5-A9E3-450A71F2A3A1}"/>
              </a:ext>
            </a:extLst>
          </p:cNvPr>
          <p:cNvSpPr>
            <a:spLocks noGrp="1"/>
          </p:cNvSpPr>
          <p:nvPr>
            <p:ph type="title"/>
          </p:nvPr>
        </p:nvSpPr>
        <p:spPr/>
        <p:txBody>
          <a:bodyPr/>
          <a:lstStyle/>
          <a:p>
            <a:pPr algn="ctr"/>
            <a:r>
              <a:rPr lang="es-CR" dirty="0"/>
              <a:t>491-18</a:t>
            </a:r>
          </a:p>
        </p:txBody>
      </p:sp>
      <p:sp>
        <p:nvSpPr>
          <p:cNvPr id="3" name="Marcador de contenido 2">
            <a:extLst>
              <a:ext uri="{FF2B5EF4-FFF2-40B4-BE49-F238E27FC236}">
                <a16:creationId xmlns:a16="http://schemas.microsoft.com/office/drawing/2014/main" xmlns="" id="{06EEFF0C-976E-4A0B-A9EC-F8EBBDDF5D69}"/>
              </a:ext>
            </a:extLst>
          </p:cNvPr>
          <p:cNvSpPr>
            <a:spLocks noGrp="1"/>
          </p:cNvSpPr>
          <p:nvPr>
            <p:ph idx="1"/>
          </p:nvPr>
        </p:nvSpPr>
        <p:spPr/>
        <p:txBody>
          <a:bodyPr/>
          <a:lstStyle/>
          <a:p>
            <a:r>
              <a:rPr lang="es-CR" dirty="0"/>
              <a:t>POR DISCRIMINACIÓN. El actor estaba afiliado o no al sindicato al momento del despido.</a:t>
            </a:r>
          </a:p>
          <a:p>
            <a:endParaRPr lang="es-CR" dirty="0"/>
          </a:p>
          <a:p>
            <a:pPr algn="just"/>
            <a:r>
              <a:rPr lang="es-CR" dirty="0"/>
              <a:t>La Sala establece que si el cese es por afiliación sindical, se genera una discriminación, y procede acudir a este proceso. Considerando IV</a:t>
            </a:r>
          </a:p>
          <a:p>
            <a:pPr algn="just"/>
            <a:endParaRPr lang="es-CR" dirty="0"/>
          </a:p>
          <a:p>
            <a:pPr algn="just"/>
            <a:r>
              <a:rPr lang="es-CR" dirty="0"/>
              <a:t>Accionada alega desconocimiento de afiliación y que el despido se debió a ciertas causales (art. </a:t>
            </a:r>
            <a:r>
              <a:rPr lang="es-CR"/>
              <a:t>35) </a:t>
            </a:r>
            <a:endParaRPr lang="es-CR" dirty="0"/>
          </a:p>
          <a:p>
            <a:endParaRPr lang="es-CR" dirty="0"/>
          </a:p>
        </p:txBody>
      </p:sp>
    </p:spTree>
    <p:extLst>
      <p:ext uri="{BB962C8B-B14F-4D97-AF65-F5344CB8AC3E}">
        <p14:creationId xmlns:p14="http://schemas.microsoft.com/office/powerpoint/2010/main" val="33385624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89282FD-3BD5-491B-BC47-4495F0321C1F}"/>
              </a:ext>
            </a:extLst>
          </p:cNvPr>
          <p:cNvSpPr>
            <a:spLocks noGrp="1"/>
          </p:cNvSpPr>
          <p:nvPr>
            <p:ph type="title"/>
          </p:nvPr>
        </p:nvSpPr>
        <p:spPr/>
        <p:txBody>
          <a:bodyPr/>
          <a:lstStyle/>
          <a:p>
            <a:pPr algn="ctr"/>
            <a:r>
              <a:rPr lang="es-CR" dirty="0"/>
              <a:t>491-18</a:t>
            </a:r>
          </a:p>
        </p:txBody>
      </p:sp>
      <p:sp>
        <p:nvSpPr>
          <p:cNvPr id="3" name="Marcador de contenido 2">
            <a:extLst>
              <a:ext uri="{FF2B5EF4-FFF2-40B4-BE49-F238E27FC236}">
                <a16:creationId xmlns:a16="http://schemas.microsoft.com/office/drawing/2014/main" xmlns="" id="{E7BF40E5-29C6-4556-A738-23798DD2A043}"/>
              </a:ext>
            </a:extLst>
          </p:cNvPr>
          <p:cNvSpPr>
            <a:spLocks noGrp="1"/>
          </p:cNvSpPr>
          <p:nvPr>
            <p:ph idx="1"/>
          </p:nvPr>
        </p:nvSpPr>
        <p:spPr/>
        <p:txBody>
          <a:bodyPr/>
          <a:lstStyle/>
          <a:p>
            <a:r>
              <a:rPr lang="es-CR" dirty="0"/>
              <a:t>Para la mayoría, el despido se dio por afiliación sindical. Se pasa “primer tamiz- 409. Presunción humana.</a:t>
            </a:r>
          </a:p>
          <a:p>
            <a:endParaRPr lang="es-CR" dirty="0"/>
          </a:p>
          <a:p>
            <a:r>
              <a:rPr lang="es-CR" dirty="0"/>
              <a:t>Luego de esto, se entra a analizar objetividad, proporcionalidad y razonabilidad, para concluir que el despido fue injustificado y que se baso en discriminación.</a:t>
            </a:r>
          </a:p>
          <a:p>
            <a:endParaRPr lang="es-CR" dirty="0"/>
          </a:p>
          <a:p>
            <a:r>
              <a:rPr lang="es-CR" dirty="0"/>
              <a:t>Se anula el despido. Se cita 363 y 410. Realmente es la segunda.</a:t>
            </a:r>
          </a:p>
          <a:p>
            <a:endParaRPr lang="es-CR" dirty="0"/>
          </a:p>
          <a:p>
            <a:endParaRPr lang="es-CR" dirty="0"/>
          </a:p>
        </p:txBody>
      </p:sp>
    </p:spTree>
    <p:extLst>
      <p:ext uri="{BB962C8B-B14F-4D97-AF65-F5344CB8AC3E}">
        <p14:creationId xmlns:p14="http://schemas.microsoft.com/office/powerpoint/2010/main" val="35658684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E12D0F8-BFA5-400B-A4D2-5F76AAD9F896}"/>
              </a:ext>
            </a:extLst>
          </p:cNvPr>
          <p:cNvSpPr>
            <a:spLocks noGrp="1"/>
          </p:cNvSpPr>
          <p:nvPr>
            <p:ph type="title"/>
          </p:nvPr>
        </p:nvSpPr>
        <p:spPr/>
        <p:txBody>
          <a:bodyPr/>
          <a:lstStyle/>
          <a:p>
            <a:pPr algn="ctr"/>
            <a:r>
              <a:rPr lang="es-CR" dirty="0"/>
              <a:t>491-18</a:t>
            </a:r>
          </a:p>
        </p:txBody>
      </p:sp>
      <p:sp>
        <p:nvSpPr>
          <p:cNvPr id="3" name="Marcador de contenido 2">
            <a:extLst>
              <a:ext uri="{FF2B5EF4-FFF2-40B4-BE49-F238E27FC236}">
                <a16:creationId xmlns:a16="http://schemas.microsoft.com/office/drawing/2014/main" xmlns="" id="{F39BD97C-96F4-4DA0-8B89-A35A20C4C2A8}"/>
              </a:ext>
            </a:extLst>
          </p:cNvPr>
          <p:cNvSpPr>
            <a:spLocks noGrp="1"/>
          </p:cNvSpPr>
          <p:nvPr>
            <p:ph idx="1"/>
          </p:nvPr>
        </p:nvSpPr>
        <p:spPr/>
        <p:txBody>
          <a:bodyPr/>
          <a:lstStyle/>
          <a:p>
            <a:r>
              <a:rPr lang="es-CR" dirty="0"/>
              <a:t>VOTO SALVADO. También supera primer tamiz, pero considera que existían razones objetivas para despedir por las acciones del trabajador.</a:t>
            </a:r>
          </a:p>
        </p:txBody>
      </p:sp>
    </p:spTree>
    <p:extLst>
      <p:ext uri="{BB962C8B-B14F-4D97-AF65-F5344CB8AC3E}">
        <p14:creationId xmlns:p14="http://schemas.microsoft.com/office/powerpoint/2010/main" val="13884727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3F3900E-AE41-480B-8027-7E111223002A}"/>
              </a:ext>
            </a:extLst>
          </p:cNvPr>
          <p:cNvSpPr>
            <a:spLocks noGrp="1"/>
          </p:cNvSpPr>
          <p:nvPr>
            <p:ph type="title"/>
          </p:nvPr>
        </p:nvSpPr>
        <p:spPr/>
        <p:txBody>
          <a:bodyPr/>
          <a:lstStyle/>
          <a:p>
            <a:pPr algn="ctr"/>
            <a:r>
              <a:rPr lang="es-CR" dirty="0"/>
              <a:t>413-18</a:t>
            </a:r>
          </a:p>
        </p:txBody>
      </p:sp>
      <p:sp>
        <p:nvSpPr>
          <p:cNvPr id="3" name="Marcador de contenido 2">
            <a:extLst>
              <a:ext uri="{FF2B5EF4-FFF2-40B4-BE49-F238E27FC236}">
                <a16:creationId xmlns:a16="http://schemas.microsoft.com/office/drawing/2014/main" xmlns="" id="{5B7067F6-E0CE-4BC0-AC92-9BF41B8FB25F}"/>
              </a:ext>
            </a:extLst>
          </p:cNvPr>
          <p:cNvSpPr>
            <a:spLocks noGrp="1"/>
          </p:cNvSpPr>
          <p:nvPr>
            <p:ph idx="1"/>
          </p:nvPr>
        </p:nvSpPr>
        <p:spPr/>
        <p:txBody>
          <a:bodyPr/>
          <a:lstStyle/>
          <a:p>
            <a:r>
              <a:rPr lang="es-CR" dirty="0"/>
              <a:t>DISCRMINACIÓN POR RAZONES DE SALUD.</a:t>
            </a:r>
          </a:p>
          <a:p>
            <a:endParaRPr lang="es-CR" dirty="0"/>
          </a:p>
          <a:p>
            <a:r>
              <a:rPr lang="es-CR" dirty="0"/>
              <a:t>Actor tuvo accidente de trabajo. Dice que cese fue por esto.</a:t>
            </a:r>
          </a:p>
          <a:p>
            <a:endParaRPr lang="es-CR" dirty="0"/>
          </a:p>
          <a:p>
            <a:r>
              <a:rPr lang="es-CR" dirty="0"/>
              <a:t>Empleador aduce que se debió al traslado de la empresa a otra sede.</a:t>
            </a:r>
          </a:p>
          <a:p>
            <a:endParaRPr lang="es-CR" dirty="0"/>
          </a:p>
          <a:p>
            <a:pPr algn="just"/>
            <a:r>
              <a:rPr lang="es-CR" dirty="0"/>
              <a:t>Se concluye que no hubo discriminación, pues el actor tuvo conocimiento </a:t>
            </a:r>
            <a:r>
              <a:rPr lang="es-CR"/>
              <a:t>del traslado </a:t>
            </a:r>
            <a:r>
              <a:rPr lang="es-CR" dirty="0"/>
              <a:t>de la empresa e indicó que esto le afectaba directamente y fue por esto </a:t>
            </a:r>
            <a:r>
              <a:rPr lang="es-CR"/>
              <a:t>que se dio el cese.</a:t>
            </a:r>
            <a:endParaRPr lang="es-CR" dirty="0"/>
          </a:p>
        </p:txBody>
      </p:sp>
    </p:spTree>
    <p:extLst>
      <p:ext uri="{BB962C8B-B14F-4D97-AF65-F5344CB8AC3E}">
        <p14:creationId xmlns:p14="http://schemas.microsoft.com/office/powerpoint/2010/main" val="36138606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B122ECC-C4EC-4337-8D5E-747B20C1BE16}"/>
              </a:ext>
            </a:extLst>
          </p:cNvPr>
          <p:cNvSpPr>
            <a:spLocks noGrp="1"/>
          </p:cNvSpPr>
          <p:nvPr>
            <p:ph type="title"/>
          </p:nvPr>
        </p:nvSpPr>
        <p:spPr/>
        <p:txBody>
          <a:bodyPr/>
          <a:lstStyle/>
          <a:p>
            <a:pPr algn="ctr"/>
            <a:r>
              <a:rPr lang="es-CR" dirty="0"/>
              <a:t>724-18</a:t>
            </a:r>
          </a:p>
        </p:txBody>
      </p:sp>
      <p:sp>
        <p:nvSpPr>
          <p:cNvPr id="3" name="Marcador de contenido 2">
            <a:extLst>
              <a:ext uri="{FF2B5EF4-FFF2-40B4-BE49-F238E27FC236}">
                <a16:creationId xmlns:a16="http://schemas.microsoft.com/office/drawing/2014/main" xmlns="" id="{92728362-AECC-42F0-957C-B0543FB683B3}"/>
              </a:ext>
            </a:extLst>
          </p:cNvPr>
          <p:cNvSpPr>
            <a:spLocks noGrp="1"/>
          </p:cNvSpPr>
          <p:nvPr>
            <p:ph idx="1"/>
          </p:nvPr>
        </p:nvSpPr>
        <p:spPr/>
        <p:txBody>
          <a:bodyPr>
            <a:normAutofit/>
          </a:bodyPr>
          <a:lstStyle/>
          <a:p>
            <a:r>
              <a:rPr lang="es-CR" dirty="0"/>
              <a:t>Despido con responsabilidad patronal en periodo de lactancia.</a:t>
            </a:r>
          </a:p>
          <a:p>
            <a:endParaRPr lang="es-CR" dirty="0"/>
          </a:p>
          <a:p>
            <a:r>
              <a:rPr lang="es-CR" dirty="0"/>
              <a:t>Recurrente impugna que se le condene al pago de salarios caídos derivados de los artículos 94 y 94 bis.</a:t>
            </a:r>
          </a:p>
          <a:p>
            <a:endParaRPr lang="es-CR" dirty="0"/>
          </a:p>
          <a:p>
            <a:r>
              <a:rPr lang="es-CR" dirty="0"/>
              <a:t>Sala justifica en que no se siguió procedimiento. Imputa pago de vacaciones y aguinaldo a los salarios caídos para reducir condena.</a:t>
            </a:r>
          </a:p>
          <a:p>
            <a:r>
              <a:rPr lang="es-CR" dirty="0"/>
              <a:t>También la Sala ordena pagar cuotas de la Seguridad Social.</a:t>
            </a:r>
          </a:p>
          <a:p>
            <a:endParaRPr lang="es-CR" dirty="0"/>
          </a:p>
          <a:p>
            <a:r>
              <a:rPr lang="es-CR" dirty="0"/>
              <a:t>READECUA OFICIOSAMENTE PAGO </a:t>
            </a:r>
            <a:r>
              <a:rPr lang="es-CR"/>
              <a:t>DE INTERESES</a:t>
            </a:r>
            <a:endParaRPr lang="es-CR" dirty="0"/>
          </a:p>
        </p:txBody>
      </p:sp>
    </p:spTree>
    <p:extLst>
      <p:ext uri="{BB962C8B-B14F-4D97-AF65-F5344CB8AC3E}">
        <p14:creationId xmlns:p14="http://schemas.microsoft.com/office/powerpoint/2010/main" val="25012578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313C02A-5BD8-48CB-9A76-1BE38568B5FD}"/>
              </a:ext>
            </a:extLst>
          </p:cNvPr>
          <p:cNvSpPr>
            <a:spLocks noGrp="1"/>
          </p:cNvSpPr>
          <p:nvPr>
            <p:ph type="title"/>
          </p:nvPr>
        </p:nvSpPr>
        <p:spPr/>
        <p:txBody>
          <a:bodyPr/>
          <a:lstStyle/>
          <a:p>
            <a:pPr algn="ctr"/>
            <a:r>
              <a:rPr lang="es-CR" dirty="0"/>
              <a:t>671-18</a:t>
            </a:r>
          </a:p>
        </p:txBody>
      </p:sp>
      <p:sp>
        <p:nvSpPr>
          <p:cNvPr id="3" name="Marcador de contenido 2">
            <a:extLst>
              <a:ext uri="{FF2B5EF4-FFF2-40B4-BE49-F238E27FC236}">
                <a16:creationId xmlns:a16="http://schemas.microsoft.com/office/drawing/2014/main" xmlns="" id="{F8057831-63D7-4F76-8188-A05E054FD1B2}"/>
              </a:ext>
            </a:extLst>
          </p:cNvPr>
          <p:cNvSpPr>
            <a:spLocks noGrp="1"/>
          </p:cNvSpPr>
          <p:nvPr>
            <p:ph idx="1"/>
          </p:nvPr>
        </p:nvSpPr>
        <p:spPr/>
        <p:txBody>
          <a:bodyPr/>
          <a:lstStyle/>
          <a:p>
            <a:r>
              <a:rPr lang="es-CR" dirty="0"/>
              <a:t>DISCRIMINACIÓN POR MOTIVO DE SALUD.</a:t>
            </a:r>
          </a:p>
          <a:p>
            <a:endParaRPr lang="es-CR" dirty="0"/>
          </a:p>
          <a:p>
            <a:r>
              <a:rPr lang="es-CR" dirty="0"/>
              <a:t>CONTRA LA CCSS. Se denegó traslado a otro centro de trabajo de farmacéutica.</a:t>
            </a:r>
          </a:p>
          <a:p>
            <a:endParaRPr lang="es-CR" dirty="0"/>
          </a:p>
          <a:p>
            <a:r>
              <a:rPr lang="es-CR" dirty="0"/>
              <a:t>Se dictaminó que sufre trastorno depresivo crónico y estrés post-traumático.</a:t>
            </a:r>
          </a:p>
          <a:p>
            <a:endParaRPr lang="es-CR" dirty="0"/>
          </a:p>
          <a:p>
            <a:r>
              <a:rPr lang="es-CR" dirty="0"/>
              <a:t>Plantea “nulidad” del acto que denegó traslado.</a:t>
            </a:r>
          </a:p>
          <a:p>
            <a:endParaRPr lang="es-CR" dirty="0"/>
          </a:p>
          <a:p>
            <a:endParaRPr lang="es-CR" dirty="0"/>
          </a:p>
          <a:p>
            <a:endParaRPr lang="es-CR" dirty="0"/>
          </a:p>
        </p:txBody>
      </p:sp>
    </p:spTree>
    <p:extLst>
      <p:ext uri="{BB962C8B-B14F-4D97-AF65-F5344CB8AC3E}">
        <p14:creationId xmlns:p14="http://schemas.microsoft.com/office/powerpoint/2010/main" val="20973557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456AC99-FC16-4576-BB76-632ECF0FAAAE}"/>
              </a:ext>
            </a:extLst>
          </p:cNvPr>
          <p:cNvSpPr>
            <a:spLocks noGrp="1"/>
          </p:cNvSpPr>
          <p:nvPr>
            <p:ph type="title"/>
          </p:nvPr>
        </p:nvSpPr>
        <p:spPr/>
        <p:txBody>
          <a:bodyPr/>
          <a:lstStyle/>
          <a:p>
            <a:pPr algn="ctr"/>
            <a:r>
              <a:rPr lang="es-CR" dirty="0"/>
              <a:t>671-18</a:t>
            </a:r>
          </a:p>
        </p:txBody>
      </p:sp>
      <p:sp>
        <p:nvSpPr>
          <p:cNvPr id="3" name="Marcador de contenido 2">
            <a:extLst>
              <a:ext uri="{FF2B5EF4-FFF2-40B4-BE49-F238E27FC236}">
                <a16:creationId xmlns:a16="http://schemas.microsoft.com/office/drawing/2014/main" xmlns="" id="{3C7A7B9E-DB05-4232-9A0F-7B5A1A763EB6}"/>
              </a:ext>
            </a:extLst>
          </p:cNvPr>
          <p:cNvSpPr>
            <a:spLocks noGrp="1"/>
          </p:cNvSpPr>
          <p:nvPr>
            <p:ph idx="1"/>
          </p:nvPr>
        </p:nvSpPr>
        <p:spPr/>
        <p:txBody>
          <a:bodyPr>
            <a:normAutofit lnSpcReduction="10000"/>
          </a:bodyPr>
          <a:lstStyle/>
          <a:p>
            <a:r>
              <a:rPr lang="es-CR" dirty="0"/>
              <a:t>La Sala echa de menos que en la demanda y en el fallo no se hiciera clara al cuadro de comparación del que deriva la discriminación.</a:t>
            </a:r>
          </a:p>
          <a:p>
            <a:endParaRPr lang="es-CR" dirty="0"/>
          </a:p>
          <a:p>
            <a:r>
              <a:rPr lang="es-CR" dirty="0"/>
              <a:t>No obstante, sostiene que en este caso es irrelevante pues es claro que es por razones de salud.</a:t>
            </a:r>
          </a:p>
          <a:p>
            <a:endParaRPr lang="es-CR" dirty="0"/>
          </a:p>
          <a:p>
            <a:r>
              <a:rPr lang="es-CR" dirty="0"/>
              <a:t>A pesar de esto, sostiene que hay razonabilidad en la decisión administrativa, pues se fundamenta en la imposibilidad de permitir traslados dada la falta de personal farmacéutico. A la actora se le ofreció la posibilidad de permutar y no lo hizo, pues no ha agotado esta opción.</a:t>
            </a:r>
          </a:p>
        </p:txBody>
      </p:sp>
    </p:spTree>
    <p:extLst>
      <p:ext uri="{BB962C8B-B14F-4D97-AF65-F5344CB8AC3E}">
        <p14:creationId xmlns:p14="http://schemas.microsoft.com/office/powerpoint/2010/main" val="454672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376CC6-9E29-4CA1-99A0-9EE52703F2C5}"/>
              </a:ext>
            </a:extLst>
          </p:cNvPr>
          <p:cNvSpPr>
            <a:spLocks noGrp="1"/>
          </p:cNvSpPr>
          <p:nvPr>
            <p:ph type="title"/>
          </p:nvPr>
        </p:nvSpPr>
        <p:spPr>
          <a:xfrm>
            <a:off x="1154954" y="601980"/>
            <a:ext cx="8761413" cy="1078652"/>
          </a:xfrm>
        </p:spPr>
        <p:txBody>
          <a:bodyPr/>
          <a:lstStyle/>
          <a:p>
            <a:pPr algn="ctr"/>
            <a:r>
              <a:rPr lang="es-CR" sz="3200" dirty="0">
                <a:latin typeface="Times New Roman" panose="02020603050405020304" pitchFamily="18" charset="0"/>
                <a:cs typeface="Times New Roman" panose="02020603050405020304" pitchFamily="18" charset="0"/>
              </a:rPr>
              <a:t>PROTECCIÓN DE  PERSONA TRABAJADORA EN CASOS DE DISCRIMINACIÓN</a:t>
            </a:r>
          </a:p>
        </p:txBody>
      </p:sp>
      <p:sp>
        <p:nvSpPr>
          <p:cNvPr id="3" name="Text Placeholder 2">
            <a:extLst>
              <a:ext uri="{FF2B5EF4-FFF2-40B4-BE49-F238E27FC236}">
                <a16:creationId xmlns:a16="http://schemas.microsoft.com/office/drawing/2014/main" xmlns="" id="{7741988F-3AB2-4B0C-8637-C59A84E71F66}"/>
              </a:ext>
            </a:extLst>
          </p:cNvPr>
          <p:cNvSpPr>
            <a:spLocks noGrp="1"/>
          </p:cNvSpPr>
          <p:nvPr>
            <p:ph type="body" idx="1"/>
          </p:nvPr>
        </p:nvSpPr>
        <p:spPr>
          <a:xfrm>
            <a:off x="1154954" y="2453640"/>
            <a:ext cx="4825157" cy="726122"/>
          </a:xfrm>
        </p:spPr>
        <p:txBody>
          <a:bodyPr/>
          <a:lstStyle/>
          <a:p>
            <a:r>
              <a:rPr lang="es-CR" sz="2200" dirty="0">
                <a:latin typeface="Times New Roman" panose="02020603050405020304" pitchFamily="18" charset="0"/>
                <a:cs typeface="Times New Roman" panose="02020603050405020304" pitchFamily="18" charset="0"/>
              </a:rPr>
              <a:t>PROHIBICIÓN DE DISCRIMINAR A UNA PERSONA TRABAJADORA</a:t>
            </a:r>
          </a:p>
        </p:txBody>
      </p:sp>
      <p:sp>
        <p:nvSpPr>
          <p:cNvPr id="4" name="Content Placeholder 3">
            <a:extLst>
              <a:ext uri="{FF2B5EF4-FFF2-40B4-BE49-F238E27FC236}">
                <a16:creationId xmlns:a16="http://schemas.microsoft.com/office/drawing/2014/main" xmlns="" id="{6381A329-3F92-490B-A74D-56E35F9469C1}"/>
              </a:ext>
            </a:extLst>
          </p:cNvPr>
          <p:cNvSpPr>
            <a:spLocks noGrp="1"/>
          </p:cNvSpPr>
          <p:nvPr>
            <p:ph sz="half" idx="2"/>
          </p:nvPr>
        </p:nvSpPr>
        <p:spPr/>
        <p:txBody>
          <a:bodyPr/>
          <a:lstStyle/>
          <a:p>
            <a:endParaRPr lang="es-CR" dirty="0"/>
          </a:p>
          <a:p>
            <a:endParaRPr lang="es-CR" dirty="0"/>
          </a:p>
          <a:p>
            <a:endParaRPr lang="es-CR" dirty="0"/>
          </a:p>
          <a:p>
            <a:r>
              <a:rPr lang="es-CR" dirty="0"/>
              <a:t>Está prohibida la discriminación a las personas trabajadoras en el trabajo o con ocasión de él.</a:t>
            </a:r>
          </a:p>
        </p:txBody>
      </p:sp>
      <p:sp>
        <p:nvSpPr>
          <p:cNvPr id="5" name="Text Placeholder 4">
            <a:extLst>
              <a:ext uri="{FF2B5EF4-FFF2-40B4-BE49-F238E27FC236}">
                <a16:creationId xmlns:a16="http://schemas.microsoft.com/office/drawing/2014/main" xmlns="" id="{BA8321D5-EE10-46AC-90B6-81E41261A55E}"/>
              </a:ext>
            </a:extLst>
          </p:cNvPr>
          <p:cNvSpPr>
            <a:spLocks noGrp="1"/>
          </p:cNvSpPr>
          <p:nvPr>
            <p:ph type="body" sz="quarter" idx="3"/>
          </p:nvPr>
        </p:nvSpPr>
        <p:spPr/>
        <p:txBody>
          <a:bodyPr/>
          <a:lstStyle/>
          <a:p>
            <a:r>
              <a:rPr lang="es-CR" sz="2200" dirty="0">
                <a:latin typeface="Times New Roman" panose="02020603050405020304" pitchFamily="18" charset="0"/>
                <a:cs typeface="Times New Roman" panose="02020603050405020304" pitchFamily="18" charset="0"/>
              </a:rPr>
              <a:t>PROTECCIÓN DE FUEROS</a:t>
            </a:r>
          </a:p>
        </p:txBody>
      </p:sp>
      <p:sp>
        <p:nvSpPr>
          <p:cNvPr id="6" name="Content Placeholder 5">
            <a:extLst>
              <a:ext uri="{FF2B5EF4-FFF2-40B4-BE49-F238E27FC236}">
                <a16:creationId xmlns:a16="http://schemas.microsoft.com/office/drawing/2014/main" xmlns="" id="{6A07840F-A789-4028-8E25-08697D53687E}"/>
              </a:ext>
            </a:extLst>
          </p:cNvPr>
          <p:cNvSpPr>
            <a:spLocks noGrp="1"/>
          </p:cNvSpPr>
          <p:nvPr>
            <p:ph sz="quarter" idx="4"/>
          </p:nvPr>
        </p:nvSpPr>
        <p:spPr/>
        <p:txBody>
          <a:bodyPr>
            <a:normAutofit/>
          </a:bodyPr>
          <a:lstStyle/>
          <a:p>
            <a:endParaRPr lang="es-CR" dirty="0"/>
          </a:p>
          <a:p>
            <a:r>
              <a:rPr lang="es-CR" dirty="0"/>
              <a:t>En caso de despido discriminatorio, puede solicitar la reinstalación a través de proceso ágil y prioritario</a:t>
            </a:r>
          </a:p>
          <a:p>
            <a:r>
              <a:rPr lang="es-CR" dirty="0"/>
              <a:t>Puede solicitar reinstalación como medida cautelar</a:t>
            </a:r>
          </a:p>
          <a:p>
            <a:endParaRPr lang="es-CR" dirty="0"/>
          </a:p>
          <a:p>
            <a:endParaRPr lang="es-CR" dirty="0"/>
          </a:p>
        </p:txBody>
      </p:sp>
    </p:spTree>
    <p:extLst>
      <p:ext uri="{BB962C8B-B14F-4D97-AF65-F5344CB8AC3E}">
        <p14:creationId xmlns:p14="http://schemas.microsoft.com/office/powerpoint/2010/main" val="26996430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D1AC0E7-4E14-4293-B98A-9719AF3083E1}"/>
              </a:ext>
            </a:extLst>
          </p:cNvPr>
          <p:cNvSpPr>
            <a:spLocks noGrp="1"/>
          </p:cNvSpPr>
          <p:nvPr>
            <p:ph type="title"/>
          </p:nvPr>
        </p:nvSpPr>
        <p:spPr/>
        <p:txBody>
          <a:bodyPr/>
          <a:lstStyle/>
          <a:p>
            <a:pPr algn="ctr"/>
            <a:r>
              <a:rPr lang="es-CR" dirty="0"/>
              <a:t>671-18</a:t>
            </a:r>
          </a:p>
        </p:txBody>
      </p:sp>
      <p:sp>
        <p:nvSpPr>
          <p:cNvPr id="3" name="Marcador de contenido 2">
            <a:extLst>
              <a:ext uri="{FF2B5EF4-FFF2-40B4-BE49-F238E27FC236}">
                <a16:creationId xmlns:a16="http://schemas.microsoft.com/office/drawing/2014/main" xmlns="" id="{5B006B12-2B50-48E2-9E41-4CFD2BFE732F}"/>
              </a:ext>
            </a:extLst>
          </p:cNvPr>
          <p:cNvSpPr>
            <a:spLocks noGrp="1"/>
          </p:cNvSpPr>
          <p:nvPr>
            <p:ph idx="1"/>
          </p:nvPr>
        </p:nvSpPr>
        <p:spPr/>
        <p:txBody>
          <a:bodyPr/>
          <a:lstStyle/>
          <a:p>
            <a:r>
              <a:rPr lang="es-CR" dirty="0"/>
              <a:t>Por si eso no fuera poco, la Sala concluye que la gestión carece de interés, pues la actora se encuentra incapacitada desde 2014 sin reincorporarse aún.</a:t>
            </a:r>
          </a:p>
          <a:p>
            <a:endParaRPr lang="es-CR" dirty="0"/>
          </a:p>
          <a:p>
            <a:r>
              <a:rPr lang="es-CR" dirty="0"/>
              <a:t>Se pretendía cuestionar un informe del INS. La Sala establece que en tipo de procesos solo se valora eventual discriminación.</a:t>
            </a:r>
          </a:p>
          <a:p>
            <a:endParaRPr lang="es-CR" dirty="0"/>
          </a:p>
          <a:p>
            <a:r>
              <a:rPr lang="es-CR" dirty="0"/>
              <a:t>Se anula el fallo. OJO pudo haber sido rechazado de plano </a:t>
            </a:r>
            <a:r>
              <a:rPr lang="es-CR"/>
              <a:t>de gestión.</a:t>
            </a:r>
            <a:endParaRPr lang="es-CR" dirty="0"/>
          </a:p>
        </p:txBody>
      </p:sp>
    </p:spTree>
    <p:extLst>
      <p:ext uri="{BB962C8B-B14F-4D97-AF65-F5344CB8AC3E}">
        <p14:creationId xmlns:p14="http://schemas.microsoft.com/office/powerpoint/2010/main" val="23977976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EA06168-E417-43A3-A58B-70788E0E726C}"/>
              </a:ext>
            </a:extLst>
          </p:cNvPr>
          <p:cNvSpPr>
            <a:spLocks noGrp="1"/>
          </p:cNvSpPr>
          <p:nvPr>
            <p:ph type="title"/>
          </p:nvPr>
        </p:nvSpPr>
        <p:spPr/>
        <p:txBody>
          <a:bodyPr/>
          <a:lstStyle/>
          <a:p>
            <a:pPr algn="ctr"/>
            <a:r>
              <a:rPr lang="es-CR" dirty="0"/>
              <a:t>860-18</a:t>
            </a:r>
          </a:p>
        </p:txBody>
      </p:sp>
      <p:sp>
        <p:nvSpPr>
          <p:cNvPr id="3" name="Marcador de contenido 2">
            <a:extLst>
              <a:ext uri="{FF2B5EF4-FFF2-40B4-BE49-F238E27FC236}">
                <a16:creationId xmlns:a16="http://schemas.microsoft.com/office/drawing/2014/main" xmlns="" id="{0C408063-44B3-4EA2-A408-06C7D4C9147E}"/>
              </a:ext>
            </a:extLst>
          </p:cNvPr>
          <p:cNvSpPr>
            <a:spLocks noGrp="1"/>
          </p:cNvSpPr>
          <p:nvPr>
            <p:ph idx="1"/>
          </p:nvPr>
        </p:nvSpPr>
        <p:spPr/>
        <p:txBody>
          <a:bodyPr>
            <a:normAutofit lnSpcReduction="10000"/>
          </a:bodyPr>
          <a:lstStyle/>
          <a:p>
            <a:r>
              <a:rPr lang="es-CR" dirty="0"/>
              <a:t>Actor contra el INS </a:t>
            </a:r>
          </a:p>
          <a:p>
            <a:endParaRPr lang="es-CR" dirty="0"/>
          </a:p>
          <a:p>
            <a:r>
              <a:rPr lang="es-CR" dirty="0"/>
              <a:t>Considera que su traslado a una estación de Bomberos del Aeropuerto es discriminatorio, ya que se debió a afiliación sindical. </a:t>
            </a:r>
          </a:p>
          <a:p>
            <a:endParaRPr lang="es-CR" dirty="0"/>
          </a:p>
          <a:p>
            <a:r>
              <a:rPr lang="es-CR" dirty="0"/>
              <a:t>INS aduce que el traslado se debió a sus tareas y la disponibilidad de talento humano en esa estación.  Ante la Sala alega que el actor infringió la necesaria motivación del 409 CT</a:t>
            </a:r>
          </a:p>
          <a:p>
            <a:endParaRPr lang="es-CR" dirty="0"/>
          </a:p>
          <a:p>
            <a:r>
              <a:rPr lang="es-CR" dirty="0"/>
              <a:t>La Sala valora considera que el INS al contestar admitió que el traslado se debió al aumento de licencias que el actor venía solicitando como integrante ejecutivo UPINS.</a:t>
            </a:r>
          </a:p>
        </p:txBody>
      </p:sp>
    </p:spTree>
    <p:extLst>
      <p:ext uri="{BB962C8B-B14F-4D97-AF65-F5344CB8AC3E}">
        <p14:creationId xmlns:p14="http://schemas.microsoft.com/office/powerpoint/2010/main" val="13060588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9A5DD6E-19AD-4589-A487-BC1C4AEE53CD}"/>
              </a:ext>
            </a:extLst>
          </p:cNvPr>
          <p:cNvSpPr>
            <a:spLocks noGrp="1"/>
          </p:cNvSpPr>
          <p:nvPr>
            <p:ph type="title"/>
          </p:nvPr>
        </p:nvSpPr>
        <p:spPr/>
        <p:txBody>
          <a:bodyPr/>
          <a:lstStyle/>
          <a:p>
            <a:pPr algn="ctr"/>
            <a:r>
              <a:rPr lang="es-CR" dirty="0"/>
              <a:t>860-18</a:t>
            </a:r>
          </a:p>
        </p:txBody>
      </p:sp>
      <p:sp>
        <p:nvSpPr>
          <p:cNvPr id="3" name="Marcador de contenido 2">
            <a:extLst>
              <a:ext uri="{FF2B5EF4-FFF2-40B4-BE49-F238E27FC236}">
                <a16:creationId xmlns:a16="http://schemas.microsoft.com/office/drawing/2014/main" xmlns="" id="{E298DDED-516C-46B0-8688-FBD0708EFAF0}"/>
              </a:ext>
            </a:extLst>
          </p:cNvPr>
          <p:cNvSpPr>
            <a:spLocks noGrp="1"/>
          </p:cNvSpPr>
          <p:nvPr>
            <p:ph idx="1"/>
          </p:nvPr>
        </p:nvSpPr>
        <p:spPr/>
        <p:txBody>
          <a:bodyPr/>
          <a:lstStyle/>
          <a:p>
            <a:r>
              <a:rPr lang="es-CR" dirty="0"/>
              <a:t>Ello. Según el INS, afectaba la obligación del actor ante Aviación Civil y su necesaria disponibilidad ante servicios de salvamiento y extinción de incendios.</a:t>
            </a:r>
          </a:p>
          <a:p>
            <a:endParaRPr lang="es-CR" dirty="0"/>
          </a:p>
          <a:p>
            <a:r>
              <a:rPr lang="es-CR" dirty="0"/>
              <a:t>La Sala aplica 363 CT –pues lo considera dirigente sindical-, y establece que no hay causa objetiva y racional que motive el traslado.</a:t>
            </a:r>
          </a:p>
          <a:p>
            <a:endParaRPr lang="es-CR" dirty="0"/>
          </a:p>
          <a:p>
            <a:r>
              <a:rPr lang="es-CR" dirty="0"/>
              <a:t>Se valora que las licencias brindadas al actor no superan las permitidas en el artículo 171 de la Convención colectiva. </a:t>
            </a:r>
          </a:p>
        </p:txBody>
      </p:sp>
    </p:spTree>
    <p:extLst>
      <p:ext uri="{BB962C8B-B14F-4D97-AF65-F5344CB8AC3E}">
        <p14:creationId xmlns:p14="http://schemas.microsoft.com/office/powerpoint/2010/main" val="21858580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060A930-AE63-4095-82FE-D2C8E3A07A5C}"/>
              </a:ext>
            </a:extLst>
          </p:cNvPr>
          <p:cNvSpPr>
            <a:spLocks noGrp="1"/>
          </p:cNvSpPr>
          <p:nvPr>
            <p:ph type="title"/>
          </p:nvPr>
        </p:nvSpPr>
        <p:spPr/>
        <p:txBody>
          <a:bodyPr/>
          <a:lstStyle/>
          <a:p>
            <a:endParaRPr lang="es-CR"/>
          </a:p>
        </p:txBody>
      </p:sp>
      <p:sp>
        <p:nvSpPr>
          <p:cNvPr id="3" name="Marcador de contenido 2">
            <a:extLst>
              <a:ext uri="{FF2B5EF4-FFF2-40B4-BE49-F238E27FC236}">
                <a16:creationId xmlns:a16="http://schemas.microsoft.com/office/drawing/2014/main" xmlns="" id="{49065D23-6152-4674-B3C9-1922A67DA319}"/>
              </a:ext>
            </a:extLst>
          </p:cNvPr>
          <p:cNvSpPr>
            <a:spLocks noGrp="1"/>
          </p:cNvSpPr>
          <p:nvPr>
            <p:ph idx="1"/>
          </p:nvPr>
        </p:nvSpPr>
        <p:spPr/>
        <p:txBody>
          <a:bodyPr>
            <a:normAutofit fontScale="92500" lnSpcReduction="20000"/>
          </a:bodyPr>
          <a:lstStyle/>
          <a:p>
            <a:r>
              <a:rPr lang="es-CR" sz="6000" dirty="0"/>
              <a:t>MUCHAS GRACIAS</a:t>
            </a:r>
          </a:p>
          <a:p>
            <a:endParaRPr lang="es-CR" sz="6000" dirty="0"/>
          </a:p>
          <a:p>
            <a:pPr algn="ctr"/>
            <a:r>
              <a:rPr lang="es-CR" sz="6000" dirty="0">
                <a:hlinkClick r:id="rId2"/>
              </a:rPr>
              <a:t>jeolaso@yahoo.com</a:t>
            </a:r>
            <a:endParaRPr lang="es-CR" sz="6000" dirty="0"/>
          </a:p>
          <a:p>
            <a:pPr algn="ctr"/>
            <a:r>
              <a:rPr lang="es-CR" sz="6000" dirty="0" err="1"/>
              <a:t>jorgemariosotoalvarez@</a:t>
            </a:r>
            <a:r>
              <a:rPr lang="es-CR" sz="6000" err="1"/>
              <a:t>gmail</a:t>
            </a:r>
            <a:r>
              <a:rPr lang="es-CR" sz="6000"/>
              <a:t>.com</a:t>
            </a:r>
            <a:endParaRPr lang="es-CR" sz="6000" dirty="0"/>
          </a:p>
        </p:txBody>
      </p:sp>
    </p:spTree>
    <p:extLst>
      <p:ext uri="{BB962C8B-B14F-4D97-AF65-F5344CB8AC3E}">
        <p14:creationId xmlns:p14="http://schemas.microsoft.com/office/powerpoint/2010/main" val="3257648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376CC6-9E29-4CA1-99A0-9EE52703F2C5}"/>
              </a:ext>
            </a:extLst>
          </p:cNvPr>
          <p:cNvSpPr>
            <a:spLocks noGrp="1"/>
          </p:cNvSpPr>
          <p:nvPr>
            <p:ph type="title"/>
          </p:nvPr>
        </p:nvSpPr>
        <p:spPr>
          <a:xfrm>
            <a:off x="1154954" y="601980"/>
            <a:ext cx="8761413" cy="1508760"/>
          </a:xfrm>
        </p:spPr>
        <p:txBody>
          <a:bodyPr/>
          <a:lstStyle/>
          <a:p>
            <a:pPr algn="ctr"/>
            <a:r>
              <a:rPr lang="es-CR" sz="3200" dirty="0">
                <a:latin typeface="Times New Roman" panose="02020603050405020304" pitchFamily="18" charset="0"/>
                <a:cs typeface="Times New Roman" panose="02020603050405020304" pitchFamily="18" charset="0"/>
              </a:rPr>
              <a:t>PROTECCIÓN DE EMPLEADOS PÚBLICOS Y PRIVADOS CON REGIMEN DE ESTABILIDAD</a:t>
            </a:r>
          </a:p>
        </p:txBody>
      </p:sp>
      <p:sp>
        <p:nvSpPr>
          <p:cNvPr id="3" name="Text Placeholder 2">
            <a:extLst>
              <a:ext uri="{FF2B5EF4-FFF2-40B4-BE49-F238E27FC236}">
                <a16:creationId xmlns:a16="http://schemas.microsoft.com/office/drawing/2014/main" xmlns="" id="{7741988F-3AB2-4B0C-8637-C59A84E71F66}"/>
              </a:ext>
            </a:extLst>
          </p:cNvPr>
          <p:cNvSpPr>
            <a:spLocks noGrp="1"/>
          </p:cNvSpPr>
          <p:nvPr>
            <p:ph type="body" idx="1"/>
          </p:nvPr>
        </p:nvSpPr>
        <p:spPr>
          <a:xfrm>
            <a:off x="1154955" y="2255520"/>
            <a:ext cx="4825157" cy="1069022"/>
          </a:xfrm>
        </p:spPr>
        <p:txBody>
          <a:bodyPr/>
          <a:lstStyle/>
          <a:p>
            <a:r>
              <a:rPr lang="es-CR" sz="2200" dirty="0">
                <a:latin typeface="Times New Roman" panose="02020603050405020304" pitchFamily="18" charset="0"/>
                <a:cs typeface="Times New Roman" panose="02020603050405020304" pitchFamily="18" charset="0"/>
              </a:rPr>
              <a:t>DEBE SEGUIR DEBIDO PROCESO PREVIO AL DESPIDO O SANCIÓN</a:t>
            </a:r>
          </a:p>
        </p:txBody>
      </p:sp>
      <p:sp>
        <p:nvSpPr>
          <p:cNvPr id="4" name="Content Placeholder 3">
            <a:extLst>
              <a:ext uri="{FF2B5EF4-FFF2-40B4-BE49-F238E27FC236}">
                <a16:creationId xmlns:a16="http://schemas.microsoft.com/office/drawing/2014/main" xmlns="" id="{6381A329-3F92-490B-A74D-56E35F9469C1}"/>
              </a:ext>
            </a:extLst>
          </p:cNvPr>
          <p:cNvSpPr>
            <a:spLocks noGrp="1"/>
          </p:cNvSpPr>
          <p:nvPr>
            <p:ph sz="half" idx="2"/>
          </p:nvPr>
        </p:nvSpPr>
        <p:spPr>
          <a:xfrm>
            <a:off x="1154954" y="3324542"/>
            <a:ext cx="4825158" cy="2695259"/>
          </a:xfrm>
        </p:spPr>
        <p:txBody>
          <a:bodyPr>
            <a:normAutofit lnSpcReduction="10000"/>
          </a:bodyPr>
          <a:lstStyle/>
          <a:p>
            <a:endParaRPr lang="es-CR" dirty="0"/>
          </a:p>
          <a:p>
            <a:r>
              <a:rPr lang="es-CR" dirty="0"/>
              <a:t>Persona trabajadora tiene derecho a que se le siga un procedimiento previo al despido</a:t>
            </a:r>
          </a:p>
          <a:p>
            <a:r>
              <a:rPr lang="es-CR" dirty="0"/>
              <a:t>En ese proceso se debe garantizar el derecho de defensa</a:t>
            </a:r>
          </a:p>
          <a:p>
            <a:r>
              <a:rPr lang="es-CR" dirty="0"/>
              <a:t>Para que aplique en empleo privado debe existir una norma que le atribuya estabilidad</a:t>
            </a:r>
          </a:p>
        </p:txBody>
      </p:sp>
      <p:sp>
        <p:nvSpPr>
          <p:cNvPr id="5" name="Text Placeholder 4">
            <a:extLst>
              <a:ext uri="{FF2B5EF4-FFF2-40B4-BE49-F238E27FC236}">
                <a16:creationId xmlns:a16="http://schemas.microsoft.com/office/drawing/2014/main" xmlns="" id="{BA8321D5-EE10-46AC-90B6-81E41261A55E}"/>
              </a:ext>
            </a:extLst>
          </p:cNvPr>
          <p:cNvSpPr>
            <a:spLocks noGrp="1"/>
          </p:cNvSpPr>
          <p:nvPr>
            <p:ph type="body" sz="quarter" idx="3"/>
          </p:nvPr>
        </p:nvSpPr>
        <p:spPr/>
        <p:txBody>
          <a:bodyPr/>
          <a:lstStyle/>
          <a:p>
            <a:r>
              <a:rPr lang="es-CR" sz="2200" dirty="0">
                <a:latin typeface="Times New Roman" panose="02020603050405020304" pitchFamily="18" charset="0"/>
                <a:cs typeface="Times New Roman" panose="02020603050405020304" pitchFamily="18" charset="0"/>
              </a:rPr>
              <a:t>PROTECCIÓN DE FUEROS</a:t>
            </a:r>
          </a:p>
        </p:txBody>
      </p:sp>
      <p:sp>
        <p:nvSpPr>
          <p:cNvPr id="6" name="Content Placeholder 5">
            <a:extLst>
              <a:ext uri="{FF2B5EF4-FFF2-40B4-BE49-F238E27FC236}">
                <a16:creationId xmlns:a16="http://schemas.microsoft.com/office/drawing/2014/main" xmlns="" id="{6A07840F-A789-4028-8E25-08697D53687E}"/>
              </a:ext>
            </a:extLst>
          </p:cNvPr>
          <p:cNvSpPr>
            <a:spLocks noGrp="1"/>
          </p:cNvSpPr>
          <p:nvPr>
            <p:ph sz="quarter" idx="4"/>
          </p:nvPr>
        </p:nvSpPr>
        <p:spPr/>
        <p:txBody>
          <a:bodyPr>
            <a:normAutofit/>
          </a:bodyPr>
          <a:lstStyle/>
          <a:p>
            <a:endParaRPr lang="es-CR" dirty="0"/>
          </a:p>
          <a:p>
            <a:r>
              <a:rPr lang="es-CR" dirty="0"/>
              <a:t>En caso de despido sin llevar a cabo el procedimiento o violentando el debido proceso, puede solicitar la reinstalación a través de proceso ágil y prioritario</a:t>
            </a:r>
          </a:p>
          <a:p>
            <a:r>
              <a:rPr lang="es-CR" dirty="0"/>
              <a:t>Puede solicitar reinstalación como medida cautelar</a:t>
            </a:r>
          </a:p>
          <a:p>
            <a:endParaRPr lang="es-CR" dirty="0"/>
          </a:p>
        </p:txBody>
      </p:sp>
    </p:spTree>
    <p:extLst>
      <p:ext uri="{BB962C8B-B14F-4D97-AF65-F5344CB8AC3E}">
        <p14:creationId xmlns:p14="http://schemas.microsoft.com/office/powerpoint/2010/main" val="3699357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376CC6-9E29-4CA1-99A0-9EE52703F2C5}"/>
              </a:ext>
            </a:extLst>
          </p:cNvPr>
          <p:cNvSpPr>
            <a:spLocks noGrp="1"/>
          </p:cNvSpPr>
          <p:nvPr>
            <p:ph type="title"/>
          </p:nvPr>
        </p:nvSpPr>
        <p:spPr>
          <a:xfrm>
            <a:off x="1154954" y="601980"/>
            <a:ext cx="8761413" cy="1078652"/>
          </a:xfrm>
        </p:spPr>
        <p:txBody>
          <a:bodyPr/>
          <a:lstStyle/>
          <a:p>
            <a:pPr algn="ctr"/>
            <a:r>
              <a:rPr lang="es-CR" sz="3200" dirty="0">
                <a:latin typeface="Times New Roman" panose="02020603050405020304" pitchFamily="18" charset="0"/>
                <a:cs typeface="Times New Roman" panose="02020603050405020304" pitchFamily="18" charset="0"/>
              </a:rPr>
              <a:t>PROTECCIÓN DE PERSONA DENUNCIANTE DE HOSTIGAMIENTO SEXUAL</a:t>
            </a:r>
          </a:p>
        </p:txBody>
      </p:sp>
      <p:sp>
        <p:nvSpPr>
          <p:cNvPr id="3" name="Text Placeholder 2">
            <a:extLst>
              <a:ext uri="{FF2B5EF4-FFF2-40B4-BE49-F238E27FC236}">
                <a16:creationId xmlns:a16="http://schemas.microsoft.com/office/drawing/2014/main" xmlns="" id="{7741988F-3AB2-4B0C-8637-C59A84E71F66}"/>
              </a:ext>
            </a:extLst>
          </p:cNvPr>
          <p:cNvSpPr>
            <a:spLocks noGrp="1"/>
          </p:cNvSpPr>
          <p:nvPr>
            <p:ph type="body" idx="1"/>
          </p:nvPr>
        </p:nvSpPr>
        <p:spPr/>
        <p:txBody>
          <a:bodyPr/>
          <a:lstStyle/>
          <a:p>
            <a:r>
              <a:rPr lang="es-CR" sz="2200" dirty="0">
                <a:latin typeface="Times New Roman" panose="02020603050405020304" pitchFamily="18" charset="0"/>
                <a:cs typeface="Times New Roman" panose="02020603050405020304" pitchFamily="18" charset="0"/>
              </a:rPr>
              <a:t>ES PROHIBIDO DESPEDIRLA</a:t>
            </a:r>
          </a:p>
        </p:txBody>
      </p:sp>
      <p:sp>
        <p:nvSpPr>
          <p:cNvPr id="4" name="Content Placeholder 3">
            <a:extLst>
              <a:ext uri="{FF2B5EF4-FFF2-40B4-BE49-F238E27FC236}">
                <a16:creationId xmlns:a16="http://schemas.microsoft.com/office/drawing/2014/main" xmlns="" id="{6381A329-3F92-490B-A74D-56E35F9469C1}"/>
              </a:ext>
            </a:extLst>
          </p:cNvPr>
          <p:cNvSpPr>
            <a:spLocks noGrp="1"/>
          </p:cNvSpPr>
          <p:nvPr>
            <p:ph sz="half" idx="2"/>
          </p:nvPr>
        </p:nvSpPr>
        <p:spPr/>
        <p:txBody>
          <a:bodyPr/>
          <a:lstStyle/>
          <a:p>
            <a:endParaRPr lang="es-CR" dirty="0"/>
          </a:p>
          <a:p>
            <a:r>
              <a:rPr lang="es-CR" dirty="0"/>
              <a:t>Salvo que:</a:t>
            </a:r>
          </a:p>
          <a:p>
            <a:pPr lvl="1"/>
            <a:r>
              <a:rPr lang="es-CR" dirty="0"/>
              <a:t> Exista autorización previa del Ministerio de Trabajo </a:t>
            </a:r>
          </a:p>
          <a:p>
            <a:pPr lvl="1"/>
            <a:r>
              <a:rPr lang="es-CR" dirty="0"/>
              <a:t>Por cometer una falta grave</a:t>
            </a:r>
          </a:p>
          <a:p>
            <a:endParaRPr lang="es-CR" dirty="0"/>
          </a:p>
        </p:txBody>
      </p:sp>
      <p:sp>
        <p:nvSpPr>
          <p:cNvPr id="5" name="Text Placeholder 4">
            <a:extLst>
              <a:ext uri="{FF2B5EF4-FFF2-40B4-BE49-F238E27FC236}">
                <a16:creationId xmlns:a16="http://schemas.microsoft.com/office/drawing/2014/main" xmlns="" id="{BA8321D5-EE10-46AC-90B6-81E41261A55E}"/>
              </a:ext>
            </a:extLst>
          </p:cNvPr>
          <p:cNvSpPr>
            <a:spLocks noGrp="1"/>
          </p:cNvSpPr>
          <p:nvPr>
            <p:ph type="body" sz="quarter" idx="3"/>
          </p:nvPr>
        </p:nvSpPr>
        <p:spPr/>
        <p:txBody>
          <a:bodyPr/>
          <a:lstStyle/>
          <a:p>
            <a:r>
              <a:rPr lang="es-CR" sz="2200" dirty="0">
                <a:latin typeface="Times New Roman" panose="02020603050405020304" pitchFamily="18" charset="0"/>
                <a:cs typeface="Times New Roman" panose="02020603050405020304" pitchFamily="18" charset="0"/>
              </a:rPr>
              <a:t>PROTECCIÓN DE FUEROS</a:t>
            </a:r>
          </a:p>
        </p:txBody>
      </p:sp>
      <p:sp>
        <p:nvSpPr>
          <p:cNvPr id="6" name="Content Placeholder 5">
            <a:extLst>
              <a:ext uri="{FF2B5EF4-FFF2-40B4-BE49-F238E27FC236}">
                <a16:creationId xmlns:a16="http://schemas.microsoft.com/office/drawing/2014/main" xmlns="" id="{6A07840F-A789-4028-8E25-08697D53687E}"/>
              </a:ext>
            </a:extLst>
          </p:cNvPr>
          <p:cNvSpPr>
            <a:spLocks noGrp="1"/>
          </p:cNvSpPr>
          <p:nvPr>
            <p:ph sz="quarter" idx="4"/>
          </p:nvPr>
        </p:nvSpPr>
        <p:spPr/>
        <p:txBody>
          <a:bodyPr>
            <a:normAutofit/>
          </a:bodyPr>
          <a:lstStyle/>
          <a:p>
            <a:endParaRPr lang="es-CR" dirty="0"/>
          </a:p>
          <a:p>
            <a:r>
              <a:rPr lang="es-CR" dirty="0"/>
              <a:t>En caso de despido sin autorización del Ministerio de Trabajo, puede solicitar la reinstalación a través de proceso ágil y prioritario</a:t>
            </a:r>
          </a:p>
          <a:p>
            <a:r>
              <a:rPr lang="es-CR" dirty="0"/>
              <a:t>Puede solicitar reinstalación como medida cautelar</a:t>
            </a:r>
          </a:p>
          <a:p>
            <a:endParaRPr lang="es-CR" dirty="0"/>
          </a:p>
        </p:txBody>
      </p:sp>
    </p:spTree>
    <p:extLst>
      <p:ext uri="{BB962C8B-B14F-4D97-AF65-F5344CB8AC3E}">
        <p14:creationId xmlns:p14="http://schemas.microsoft.com/office/powerpoint/2010/main" val="506063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376CC6-9E29-4CA1-99A0-9EE52703F2C5}"/>
              </a:ext>
            </a:extLst>
          </p:cNvPr>
          <p:cNvSpPr>
            <a:spLocks noGrp="1"/>
          </p:cNvSpPr>
          <p:nvPr>
            <p:ph type="title"/>
          </p:nvPr>
        </p:nvSpPr>
        <p:spPr>
          <a:xfrm>
            <a:off x="1154954" y="601980"/>
            <a:ext cx="8761413" cy="1569720"/>
          </a:xfrm>
        </p:spPr>
        <p:txBody>
          <a:bodyPr/>
          <a:lstStyle/>
          <a:p>
            <a:pPr algn="ctr"/>
            <a:r>
              <a:rPr lang="es-CR" sz="3200" dirty="0">
                <a:latin typeface="Times New Roman" panose="02020603050405020304" pitchFamily="18" charset="0"/>
                <a:cs typeface="Times New Roman" panose="02020603050405020304" pitchFamily="18" charset="0"/>
              </a:rPr>
              <a:t>PROTECCIÓN DE PERSONA DIRIGENTE SINDICAL Y REPRESENTANTE DE TRABAJADORES</a:t>
            </a:r>
          </a:p>
        </p:txBody>
      </p:sp>
      <p:sp>
        <p:nvSpPr>
          <p:cNvPr id="3" name="Text Placeholder 2">
            <a:extLst>
              <a:ext uri="{FF2B5EF4-FFF2-40B4-BE49-F238E27FC236}">
                <a16:creationId xmlns:a16="http://schemas.microsoft.com/office/drawing/2014/main" xmlns="" id="{7741988F-3AB2-4B0C-8637-C59A84E71F66}"/>
              </a:ext>
            </a:extLst>
          </p:cNvPr>
          <p:cNvSpPr>
            <a:spLocks noGrp="1"/>
          </p:cNvSpPr>
          <p:nvPr>
            <p:ph type="body" idx="1"/>
          </p:nvPr>
        </p:nvSpPr>
        <p:spPr/>
        <p:txBody>
          <a:bodyPr/>
          <a:lstStyle/>
          <a:p>
            <a:r>
              <a:rPr lang="es-CR" sz="2200" dirty="0">
                <a:latin typeface="Times New Roman" panose="02020603050405020304" pitchFamily="18" charset="0"/>
                <a:cs typeface="Times New Roman" panose="02020603050405020304" pitchFamily="18" charset="0"/>
              </a:rPr>
              <a:t>ES PROHIBIDO DESPEDIRLA</a:t>
            </a:r>
          </a:p>
        </p:txBody>
      </p:sp>
      <p:sp>
        <p:nvSpPr>
          <p:cNvPr id="4" name="Content Placeholder 3">
            <a:extLst>
              <a:ext uri="{FF2B5EF4-FFF2-40B4-BE49-F238E27FC236}">
                <a16:creationId xmlns:a16="http://schemas.microsoft.com/office/drawing/2014/main" xmlns="" id="{6381A329-3F92-490B-A74D-56E35F9469C1}"/>
              </a:ext>
            </a:extLst>
          </p:cNvPr>
          <p:cNvSpPr>
            <a:spLocks noGrp="1"/>
          </p:cNvSpPr>
          <p:nvPr>
            <p:ph sz="half" idx="2"/>
          </p:nvPr>
        </p:nvSpPr>
        <p:spPr>
          <a:xfrm>
            <a:off x="1154954" y="3179762"/>
            <a:ext cx="4825158" cy="3358198"/>
          </a:xfrm>
        </p:spPr>
        <p:txBody>
          <a:bodyPr>
            <a:normAutofit lnSpcReduction="10000"/>
          </a:bodyPr>
          <a:lstStyle/>
          <a:p>
            <a:r>
              <a:rPr lang="es-CR" dirty="0"/>
              <a:t>Salvo que:</a:t>
            </a:r>
          </a:p>
          <a:p>
            <a:pPr lvl="1"/>
            <a:r>
              <a:rPr lang="es-CR" dirty="0"/>
              <a:t> Exista autorización previa del Ministerio de Trabajo </a:t>
            </a:r>
          </a:p>
          <a:p>
            <a:pPr lvl="1"/>
            <a:r>
              <a:rPr lang="es-CR" dirty="0"/>
              <a:t>Por cometer una falta grave</a:t>
            </a:r>
          </a:p>
          <a:p>
            <a:r>
              <a:rPr lang="es-CR" dirty="0"/>
              <a:t>Protección incluye a:</a:t>
            </a:r>
          </a:p>
          <a:p>
            <a:pPr lvl="1"/>
            <a:r>
              <a:rPr lang="es-CR" dirty="0"/>
              <a:t>Miembros de sindicato en formación </a:t>
            </a:r>
          </a:p>
          <a:p>
            <a:pPr lvl="1"/>
            <a:r>
              <a:rPr lang="es-CR" dirty="0"/>
              <a:t>Dirigente sindical</a:t>
            </a:r>
          </a:p>
          <a:p>
            <a:pPr lvl="1"/>
            <a:r>
              <a:rPr lang="es-CR" dirty="0"/>
              <a:t>Candidatos a Junta Directiva del Sindicato</a:t>
            </a:r>
          </a:p>
          <a:p>
            <a:pPr lvl="1"/>
            <a:r>
              <a:rPr lang="es-CR" dirty="0"/>
              <a:t>Representantes de los trabajadores</a:t>
            </a:r>
          </a:p>
        </p:txBody>
      </p:sp>
      <p:sp>
        <p:nvSpPr>
          <p:cNvPr id="5" name="Text Placeholder 4">
            <a:extLst>
              <a:ext uri="{FF2B5EF4-FFF2-40B4-BE49-F238E27FC236}">
                <a16:creationId xmlns:a16="http://schemas.microsoft.com/office/drawing/2014/main" xmlns="" id="{BA8321D5-EE10-46AC-90B6-81E41261A55E}"/>
              </a:ext>
            </a:extLst>
          </p:cNvPr>
          <p:cNvSpPr>
            <a:spLocks noGrp="1"/>
          </p:cNvSpPr>
          <p:nvPr>
            <p:ph type="body" sz="quarter" idx="3"/>
          </p:nvPr>
        </p:nvSpPr>
        <p:spPr/>
        <p:txBody>
          <a:bodyPr/>
          <a:lstStyle/>
          <a:p>
            <a:r>
              <a:rPr lang="es-CR" sz="2200" dirty="0">
                <a:latin typeface="Times New Roman" panose="02020603050405020304" pitchFamily="18" charset="0"/>
                <a:cs typeface="Times New Roman" panose="02020603050405020304" pitchFamily="18" charset="0"/>
              </a:rPr>
              <a:t>PROTECCIÓN DE FUEROS</a:t>
            </a:r>
          </a:p>
        </p:txBody>
      </p:sp>
      <p:sp>
        <p:nvSpPr>
          <p:cNvPr id="6" name="Content Placeholder 5">
            <a:extLst>
              <a:ext uri="{FF2B5EF4-FFF2-40B4-BE49-F238E27FC236}">
                <a16:creationId xmlns:a16="http://schemas.microsoft.com/office/drawing/2014/main" xmlns="" id="{6A07840F-A789-4028-8E25-08697D53687E}"/>
              </a:ext>
            </a:extLst>
          </p:cNvPr>
          <p:cNvSpPr>
            <a:spLocks noGrp="1"/>
          </p:cNvSpPr>
          <p:nvPr>
            <p:ph sz="quarter" idx="4"/>
          </p:nvPr>
        </p:nvSpPr>
        <p:spPr/>
        <p:txBody>
          <a:bodyPr>
            <a:normAutofit/>
          </a:bodyPr>
          <a:lstStyle/>
          <a:p>
            <a:endParaRPr lang="es-CR" dirty="0"/>
          </a:p>
          <a:p>
            <a:r>
              <a:rPr lang="es-CR" dirty="0"/>
              <a:t>En caso de despido sin autorización del Ministerio de Trabajo, puede solicitar la reinstalación a través de proceso ágil y prioritario</a:t>
            </a:r>
          </a:p>
          <a:p>
            <a:r>
              <a:rPr lang="es-CR" dirty="0"/>
              <a:t>Puede solicitar reinstalación como medida cautelar</a:t>
            </a:r>
          </a:p>
          <a:p>
            <a:endParaRPr lang="es-CR" dirty="0"/>
          </a:p>
        </p:txBody>
      </p:sp>
    </p:spTree>
    <p:extLst>
      <p:ext uri="{BB962C8B-B14F-4D97-AF65-F5344CB8AC3E}">
        <p14:creationId xmlns:p14="http://schemas.microsoft.com/office/powerpoint/2010/main" val="3961490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730</TotalTime>
  <Words>3937</Words>
  <Application>Microsoft Macintosh PowerPoint</Application>
  <PresentationFormat>Personalizado</PresentationFormat>
  <Paragraphs>369</Paragraphs>
  <Slides>63</Slides>
  <Notes>0</Notes>
  <HiddenSlides>0</HiddenSlides>
  <MMClips>0</MMClips>
  <ScaleCrop>false</ScaleCrop>
  <HeadingPairs>
    <vt:vector size="4" baseType="variant">
      <vt:variant>
        <vt:lpstr>Tema</vt:lpstr>
      </vt:variant>
      <vt:variant>
        <vt:i4>1</vt:i4>
      </vt:variant>
      <vt:variant>
        <vt:lpstr>Títulos de diapositiva</vt:lpstr>
      </vt:variant>
      <vt:variant>
        <vt:i4>63</vt:i4>
      </vt:variant>
    </vt:vector>
  </HeadingPairs>
  <TitlesOfParts>
    <vt:vector size="64" baseType="lpstr">
      <vt:lpstr>Ion</vt:lpstr>
      <vt:lpstr>PROTECCIÓN EN FUEROS ESPECIALES Y TUTELA DEL DEBIDO PROCESO</vt:lpstr>
      <vt:lpstr>PROCESO DE PROTECCIÓN DE FUEROS</vt:lpstr>
      <vt:lpstr>PROTECCIÓN DE TRABAJADORA EMBARAZADA O EN PERIODO DE LACTANCIA</vt:lpstr>
      <vt:lpstr>PROTECCIÓN DE PERSONA TRABAJADORA ADOLESCENTE</vt:lpstr>
      <vt:lpstr>PROTECCIÓN DE PERSONA TRABAJADORAS DURANTE UN CONFLICTO COLECTIVO DE CARÁCTER ECONÓMICO SOCIAL</vt:lpstr>
      <vt:lpstr>PROTECCIÓN DE  PERSONA TRABAJADORA EN CASOS DE DISCRIMINACIÓN</vt:lpstr>
      <vt:lpstr>PROTECCIÓN DE EMPLEADOS PÚBLICOS Y PRIVADOS CON REGIMEN DE ESTABILIDAD</vt:lpstr>
      <vt:lpstr>PROTECCIÓN DE PERSONA DENUNCIANTE DE HOSTIGAMIENTO SEXUAL</vt:lpstr>
      <vt:lpstr>PROTECCIÓN DE PERSONA DIRIGENTE SINDICAL Y REPRESENTANTE DE TRABAJADORES</vt:lpstr>
      <vt:lpstr>DISCRIMINACIÓN</vt:lpstr>
      <vt:lpstr>PROHIBICIÓN DE DISCRIMINACIÓN</vt:lpstr>
      <vt:lpstr>VOTOS </vt:lpstr>
      <vt:lpstr>Procesos en los que intervienen personas discapacidad o con dificultades de acceso a la justicia o de participación en los procesos (por encontrarse en estado de vulnerabilidad por cualquier causa)</vt:lpstr>
      <vt:lpstr>NORMAS PROCESALES Y JURISPRUDENCIA</vt:lpstr>
      <vt:lpstr>¿QUÉ SE TRAMITA EN ESTA VÍA?</vt:lpstr>
      <vt:lpstr>SUPUESTOS CONCRETOS</vt:lpstr>
      <vt:lpstr>Mas supuestos concretos…</vt:lpstr>
      <vt:lpstr>SUPUESTOS ABSTRACTOS…</vt:lpstr>
      <vt:lpstr>LEGITIMACIÓN Y RELACIÓN CON EL DEBIDO PROCESO. ART. 541. </vt:lpstr>
      <vt:lpstr>LEGITIMACIÓN Y DEBIDO PROCESO</vt:lpstr>
      <vt:lpstr>MEDIDA CAUTELAR Y PROCEDIMIENTO ADMINISTRATIVO PREVIO. ART. 541   </vt:lpstr>
      <vt:lpstr>MEDIDA CAUTELAR Y PROCEDIMIENTO ADMINISTRATIVO -541 CT-</vt:lpstr>
      <vt:lpstr>PROCEDIMIENTO EN SEDE JURISDICCIONAL.  ART. 542 </vt:lpstr>
      <vt:lpstr>PREGUNTA CONCRETA ¿ES POSIBLE DECRETAR LA IMPROPONIBILIDAD DE UNA DEMANDA DE PROTECCIÓN ESPECIAL?</vt:lpstr>
      <vt:lpstr>PROCEDIMIENTO EN SEDE JURISDICCIONAL -542- REQUISITOS FORMALES</vt:lpstr>
      <vt:lpstr>REQUISITOS FORMALES</vt:lpstr>
      <vt:lpstr>¿qué se hace cuando las pretensiones no corresponden a esa vía? Art. 546</vt:lpstr>
      <vt:lpstr>Efectos de la decisión en relación con el proceso ordinario -546-</vt:lpstr>
      <vt:lpstr>PROCEDIMIENTO-ART. 543-</vt:lpstr>
      <vt:lpstr>PROCEDIMIENTO-ART. 543-</vt:lpstr>
      <vt:lpstr>DIFERENCIAS EN EL PROCEDIMIENTO DE ACUERDO AL RÉGIMEN -543-</vt:lpstr>
      <vt:lpstr>EN AMBOS REGÍMENES…</vt:lpstr>
      <vt:lpstr>NOTIFICACIONES DEL TRASLADO -543-</vt:lpstr>
      <vt:lpstr>CONSECUENCIAS PROCESALES DEL TRASLADO –ART. 544-</vt:lpstr>
      <vt:lpstr>CUANDO SE CONTESTA Y SE OFRECE EL EXPEDIENTE…</vt:lpstr>
      <vt:lpstr>SENTENCIA…</vt:lpstr>
      <vt:lpstr>SENTENCIA FAVORABLE O CON LUGAR…</vt:lpstr>
      <vt:lpstr>SENTENCIA FAVORABLE</vt:lpstr>
      <vt:lpstr>SENTENCIA DESESTIMATORIA -545-</vt:lpstr>
      <vt:lpstr>MARCO DE POSIBLES SANCIONES A LOS ÓRGANOS ADMINISTRATIVOS Y JURISDICCIONALES –ART. 547-</vt:lpstr>
      <vt:lpstr>MARCO DE POSIBLES SANCIONES</vt:lpstr>
      <vt:lpstr>SINTESIS DE VOTOS</vt:lpstr>
      <vt:lpstr>51-18</vt:lpstr>
      <vt:lpstr>51-18</vt:lpstr>
      <vt:lpstr>15-18</vt:lpstr>
      <vt:lpstr>321-18</vt:lpstr>
      <vt:lpstr>370-18 </vt:lpstr>
      <vt:lpstr>185-18 –NO ES FUERO PERO IMPORTANTE-</vt:lpstr>
      <vt:lpstr>641-18</vt:lpstr>
      <vt:lpstr>641-18</vt:lpstr>
      <vt:lpstr>640-18</vt:lpstr>
      <vt:lpstr>551-18</vt:lpstr>
      <vt:lpstr>491-18</vt:lpstr>
      <vt:lpstr>491-18</vt:lpstr>
      <vt:lpstr>491-18</vt:lpstr>
      <vt:lpstr>413-18</vt:lpstr>
      <vt:lpstr>724-18</vt:lpstr>
      <vt:lpstr>671-18</vt:lpstr>
      <vt:lpstr>671-18</vt:lpstr>
      <vt:lpstr>671-18</vt:lpstr>
      <vt:lpstr>860-18</vt:lpstr>
      <vt:lpstr>860-18</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olaso</dc:creator>
  <cp:lastModifiedBy>Pamela Monge</cp:lastModifiedBy>
  <cp:revision>66</cp:revision>
  <dcterms:created xsi:type="dcterms:W3CDTF">2018-05-02T15:56:07Z</dcterms:created>
  <dcterms:modified xsi:type="dcterms:W3CDTF">2018-06-22T14:21:23Z</dcterms:modified>
</cp:coreProperties>
</file>